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1F2B-EEC3-409B-8335-7326CC0B8DDB}"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5BAD7-6F6F-4E12-B55D-817DB24ED73A}" type="slidenum">
              <a:rPr lang="en-US" smtClean="0"/>
              <a:t>‹#›</a:t>
            </a:fld>
            <a:endParaRPr lang="en-US"/>
          </a:p>
        </p:txBody>
      </p:sp>
    </p:spTree>
    <p:extLst>
      <p:ext uri="{BB962C8B-B14F-4D97-AF65-F5344CB8AC3E}">
        <p14:creationId xmlns:p14="http://schemas.microsoft.com/office/powerpoint/2010/main" val="417259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5BAD7-6F6F-4E12-B55D-817DB24ED73A}" type="slidenum">
              <a:rPr lang="en-US" smtClean="0"/>
              <a:t>5</a:t>
            </a:fld>
            <a:endParaRPr lang="en-US"/>
          </a:p>
        </p:txBody>
      </p:sp>
    </p:spTree>
    <p:extLst>
      <p:ext uri="{BB962C8B-B14F-4D97-AF65-F5344CB8AC3E}">
        <p14:creationId xmlns:p14="http://schemas.microsoft.com/office/powerpoint/2010/main" val="288034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8C3FF-133E-473B-ACB3-C4C4E3D4EB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EEA446-C928-4C86-BC6C-E1FDB40D7D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7CBCD4-76A4-4B4A-9D02-35338809219E}"/>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5" name="Footer Placeholder 4">
            <a:extLst>
              <a:ext uri="{FF2B5EF4-FFF2-40B4-BE49-F238E27FC236}">
                <a16:creationId xmlns:a16="http://schemas.microsoft.com/office/drawing/2014/main" id="{72B4B171-DA78-491F-B1AD-154CF0BDE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C053E-2418-4B64-9F31-39618A93ECD7}"/>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1715052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3CD5-C4A3-482C-93E3-12EE9C89FE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2571CB-C2DE-4303-B151-97930097E0E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C1466-98DA-43C3-B64C-1F914D7ADE21}"/>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5" name="Footer Placeholder 4">
            <a:extLst>
              <a:ext uri="{FF2B5EF4-FFF2-40B4-BE49-F238E27FC236}">
                <a16:creationId xmlns:a16="http://schemas.microsoft.com/office/drawing/2014/main" id="{28302CF4-8A58-4972-B41D-073C55B8F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B6685-D0F0-40F0-875F-13198C798157}"/>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3267152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B8B85-EE59-4D89-AC50-3975339ADF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CD5E29-58FA-44BA-A49B-8A2722E06E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D19C4-1885-4315-A6EF-A148E7B53EC5}"/>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5" name="Footer Placeholder 4">
            <a:extLst>
              <a:ext uri="{FF2B5EF4-FFF2-40B4-BE49-F238E27FC236}">
                <a16:creationId xmlns:a16="http://schemas.microsoft.com/office/drawing/2014/main" id="{8C491D6A-5B35-49E8-88B0-1D728116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9CD0F-DDE0-41A7-A60E-17007E67E504}"/>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114885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4B7F-AB9D-470B-83BE-31EFFEA27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6CABA6-0447-4526-AE8A-DB633BEDE4A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E8901-09DD-469B-B07D-63324AEF0C92}"/>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5" name="Footer Placeholder 4">
            <a:extLst>
              <a:ext uri="{FF2B5EF4-FFF2-40B4-BE49-F238E27FC236}">
                <a16:creationId xmlns:a16="http://schemas.microsoft.com/office/drawing/2014/main" id="{8F222C0C-7127-497C-884F-3CAFA62918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DC44D-80E2-4FDD-B6CA-82330095D3CE}"/>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711505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9D31-2FA7-4E07-A921-4F3FBEDF70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4D586E-1956-42D3-9B87-2F1A4F60DC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B3B6945-EB7D-4B2A-8CAC-0DB40FBBFDB3}"/>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5" name="Footer Placeholder 4">
            <a:extLst>
              <a:ext uri="{FF2B5EF4-FFF2-40B4-BE49-F238E27FC236}">
                <a16:creationId xmlns:a16="http://schemas.microsoft.com/office/drawing/2014/main" id="{28063EE3-6678-47A4-88F7-110EBE07D0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A1540-DB6F-4BD7-8F2C-2D786D4E8FB5}"/>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3383977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E44D-1033-4122-AA07-D882502296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365C5D-5EB7-4D46-8C82-BE60D1A608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5D8CA6-BE79-4526-B0E2-929A97D0ED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180F3F-79DD-42FC-B336-6E8908CE573F}"/>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6" name="Footer Placeholder 5">
            <a:extLst>
              <a:ext uri="{FF2B5EF4-FFF2-40B4-BE49-F238E27FC236}">
                <a16:creationId xmlns:a16="http://schemas.microsoft.com/office/drawing/2014/main" id="{BB84858A-2A48-4232-ADB8-3267122A53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00A9B1-1301-43D9-B1A3-894C9038F942}"/>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290739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4705-45B0-4787-82C7-0F00C1470F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BC99C3-F3B7-4F79-A117-91465B47A5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C115071-D62E-4D46-B8AF-C99EAD9B52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EB7867-DA44-4764-B736-83A273EAAB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B03F134-C5CF-4A84-9668-BC3E5AF882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25DA0E-9093-4056-97C2-DC2317F7EC29}"/>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8" name="Footer Placeholder 7">
            <a:extLst>
              <a:ext uri="{FF2B5EF4-FFF2-40B4-BE49-F238E27FC236}">
                <a16:creationId xmlns:a16="http://schemas.microsoft.com/office/drawing/2014/main" id="{4DB6073E-A34C-4F97-9F50-DF219F901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B4B33-A128-479F-9B3A-36DF1536E6EE}"/>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65242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CE28-E51E-4B57-B48B-7B6309FF33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1F02B7-7A55-4C8A-9BCC-5AF6C865FB1F}"/>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4" name="Footer Placeholder 3">
            <a:extLst>
              <a:ext uri="{FF2B5EF4-FFF2-40B4-BE49-F238E27FC236}">
                <a16:creationId xmlns:a16="http://schemas.microsoft.com/office/drawing/2014/main" id="{393983F0-895C-446F-B50D-03967F074B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5A0B0A-18DA-41D8-936C-343053262EE6}"/>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302541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64AF66-3435-4FF9-BC66-A59557105CB6}"/>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3" name="Footer Placeholder 2">
            <a:extLst>
              <a:ext uri="{FF2B5EF4-FFF2-40B4-BE49-F238E27FC236}">
                <a16:creationId xmlns:a16="http://schemas.microsoft.com/office/drawing/2014/main" id="{CCD9A899-7B31-405C-ADE1-465CF6E9CF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F199DE-63D4-45A3-AE8B-DE92CB159355}"/>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426961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6A9-482E-4DD0-A179-C3AC5A963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971C1C-5B55-4B69-9F2C-AAAB6583B6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B32E39-D004-4597-B44A-1E13113A8B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09C32A-5D61-4F82-957A-2137159C8BE9}"/>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6" name="Footer Placeholder 5">
            <a:extLst>
              <a:ext uri="{FF2B5EF4-FFF2-40B4-BE49-F238E27FC236}">
                <a16:creationId xmlns:a16="http://schemas.microsoft.com/office/drawing/2014/main" id="{16776FFE-3C67-494F-8118-18496DE3EF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2CAA4-1990-473F-AA8E-B60D908C746E}"/>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2175758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F087-C30D-49F5-8D18-90F52FE91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03704-65BE-4AD9-896E-D915D13E37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7A416F-29D1-4E1E-8AFC-09F28BA0A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ED297A-C100-4601-841C-6BD2EB2CEEEC}"/>
              </a:ext>
            </a:extLst>
          </p:cNvPr>
          <p:cNvSpPr>
            <a:spLocks noGrp="1"/>
          </p:cNvSpPr>
          <p:nvPr>
            <p:ph type="dt" sz="half" idx="10"/>
          </p:nvPr>
        </p:nvSpPr>
        <p:spPr/>
        <p:txBody>
          <a:bodyPr/>
          <a:lstStyle/>
          <a:p>
            <a:fld id="{7F824F1C-1D6E-414F-8682-04F696B0CA9E}" type="datetimeFigureOut">
              <a:rPr lang="en-US" smtClean="0"/>
              <a:t>6/23/2025</a:t>
            </a:fld>
            <a:endParaRPr lang="en-US"/>
          </a:p>
        </p:txBody>
      </p:sp>
      <p:sp>
        <p:nvSpPr>
          <p:cNvPr id="6" name="Footer Placeholder 5">
            <a:extLst>
              <a:ext uri="{FF2B5EF4-FFF2-40B4-BE49-F238E27FC236}">
                <a16:creationId xmlns:a16="http://schemas.microsoft.com/office/drawing/2014/main" id="{BD9C6E05-189E-4F5C-8E4C-CF807E4A7D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6E9E9-52E8-4B98-A87F-E7BFC2719241}"/>
              </a:ext>
            </a:extLst>
          </p:cNvPr>
          <p:cNvSpPr>
            <a:spLocks noGrp="1"/>
          </p:cNvSpPr>
          <p:nvPr>
            <p:ph type="sldNum" sz="quarter" idx="12"/>
          </p:nvPr>
        </p:nvSpPr>
        <p:spPr/>
        <p:txBody>
          <a:bodyPr/>
          <a:lstStyle/>
          <a:p>
            <a:fld id="{AB775D21-EBDC-478B-BB53-D28B5A0DCE8D}" type="slidenum">
              <a:rPr lang="en-US" smtClean="0"/>
              <a:t>‹#›</a:t>
            </a:fld>
            <a:endParaRPr lang="en-US"/>
          </a:p>
        </p:txBody>
      </p:sp>
    </p:spTree>
    <p:extLst>
      <p:ext uri="{BB962C8B-B14F-4D97-AF65-F5344CB8AC3E}">
        <p14:creationId xmlns:p14="http://schemas.microsoft.com/office/powerpoint/2010/main" val="108217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173A7-E5FF-4C32-B497-9AA0CC5D3D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446A31-58F0-49C5-B64F-03454B63BD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888D0-567A-45AE-8335-B0BAE3C310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24F1C-1D6E-414F-8682-04F696B0CA9E}" type="datetimeFigureOut">
              <a:rPr lang="en-US" smtClean="0"/>
              <a:t>6/23/2025</a:t>
            </a:fld>
            <a:endParaRPr lang="en-US"/>
          </a:p>
        </p:txBody>
      </p:sp>
      <p:sp>
        <p:nvSpPr>
          <p:cNvPr id="5" name="Footer Placeholder 4">
            <a:extLst>
              <a:ext uri="{FF2B5EF4-FFF2-40B4-BE49-F238E27FC236}">
                <a16:creationId xmlns:a16="http://schemas.microsoft.com/office/drawing/2014/main" id="{C3912D80-391B-4609-84E9-04687DBA94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A74334-CB0B-4738-97C4-194F1ED5EB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75D21-EBDC-478B-BB53-D28B5A0DCE8D}" type="slidenum">
              <a:rPr lang="en-US" smtClean="0"/>
              <a:t>‹#›</a:t>
            </a:fld>
            <a:endParaRPr lang="en-US"/>
          </a:p>
        </p:txBody>
      </p:sp>
    </p:spTree>
    <p:extLst>
      <p:ext uri="{BB962C8B-B14F-4D97-AF65-F5344CB8AC3E}">
        <p14:creationId xmlns:p14="http://schemas.microsoft.com/office/powerpoint/2010/main" val="3425063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16/j.csda.2012.12.008" TargetMode="External"/><Relationship Id="rId2" Type="http://schemas.openxmlformats.org/officeDocument/2006/relationships/hyperlink" Target="https://doi.org/10.1136/bmjopen-2019-033305" TargetMode="External"/><Relationship Id="rId1" Type="http://schemas.openxmlformats.org/officeDocument/2006/relationships/slideLayout" Target="../slideLayouts/slideLayout2.xml"/><Relationship Id="rId5" Type="http://schemas.openxmlformats.org/officeDocument/2006/relationships/hyperlink" Target="https://doi.org/10.1038/nmeth.4346" TargetMode="External"/><Relationship Id="rId4" Type="http://schemas.openxmlformats.org/officeDocument/2006/relationships/hyperlink" Target="https://doi.org/10.1093/jamia/ocad014"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jamia/ocz096" TargetMode="External"/><Relationship Id="rId2" Type="http://schemas.openxmlformats.org/officeDocument/2006/relationships/hyperlink" Target="https://doi.org/10.1038/s41746-018-0029-1" TargetMode="External"/><Relationship Id="rId1" Type="http://schemas.openxmlformats.org/officeDocument/2006/relationships/slideLayout" Target="../slideLayouts/slideLayout2.xml"/><Relationship Id="rId6" Type="http://schemas.openxmlformats.org/officeDocument/2006/relationships/hyperlink" Target="https://doi.org/10.1016/j.jbi.2013.06.010" TargetMode="External"/><Relationship Id="rId5" Type="http://schemas.openxmlformats.org/officeDocument/2006/relationships/hyperlink" Target="https://doi.org/10.1038/s41591-018-0300-7" TargetMode="External"/><Relationship Id="rId4" Type="http://schemas.openxmlformats.org/officeDocument/2006/relationships/hyperlink" Target="https://doi.org/10.3390/ijerph17197196"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970D89F5-3F14-459E-B6BF-5F1C5101AE50}"/>
              </a:ext>
            </a:extLst>
          </p:cNvPr>
          <p:cNvPicPr>
            <a:picLocks noChangeAspect="1"/>
          </p:cNvPicPr>
          <p:nvPr/>
        </p:nvPicPr>
        <p:blipFill>
          <a:blip r:embed="rId2"/>
          <a:stretch>
            <a:fillRect/>
          </a:stretch>
        </p:blipFill>
        <p:spPr>
          <a:xfrm>
            <a:off x="0" y="0"/>
            <a:ext cx="4572000" cy="6858000"/>
          </a:xfrm>
          <a:prstGeom prst="rect">
            <a:avLst/>
          </a:prstGeom>
        </p:spPr>
      </p:pic>
      <p:sp>
        <p:nvSpPr>
          <p:cNvPr id="5" name="Text 0">
            <a:extLst>
              <a:ext uri="{FF2B5EF4-FFF2-40B4-BE49-F238E27FC236}">
                <a16:creationId xmlns:a16="http://schemas.microsoft.com/office/drawing/2014/main" id="{1016F7F8-6485-4E25-B439-9BFD14627786}"/>
              </a:ext>
            </a:extLst>
          </p:cNvPr>
          <p:cNvSpPr/>
          <p:nvPr/>
        </p:nvSpPr>
        <p:spPr>
          <a:xfrm>
            <a:off x="4749879" y="1684734"/>
            <a:ext cx="7556421" cy="1860233"/>
          </a:xfrm>
          <a:prstGeom prst="rect">
            <a:avLst/>
          </a:prstGeom>
          <a:noFill/>
          <a:ln/>
        </p:spPr>
        <p:txBody>
          <a:bodyPr wrap="square" lIns="0" tIns="0" rIns="0" bIns="0" rtlCol="0" anchor="t"/>
          <a:lstStyle/>
          <a:p>
            <a:pPr marL="0" indent="0" algn="ctr">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Personalized Wellness Interventions Through Machine Learning</a:t>
            </a:r>
            <a:endParaRPr lang="en-US" sz="3900" dirty="0"/>
          </a:p>
        </p:txBody>
      </p:sp>
      <p:sp>
        <p:nvSpPr>
          <p:cNvPr id="7" name="Text 4">
            <a:extLst>
              <a:ext uri="{FF2B5EF4-FFF2-40B4-BE49-F238E27FC236}">
                <a16:creationId xmlns:a16="http://schemas.microsoft.com/office/drawing/2014/main" id="{CD620D8A-DDC7-495A-B074-82408A149227}"/>
              </a:ext>
            </a:extLst>
          </p:cNvPr>
          <p:cNvSpPr/>
          <p:nvPr/>
        </p:nvSpPr>
        <p:spPr>
          <a:xfrm>
            <a:off x="9397246" y="5128261"/>
            <a:ext cx="2319933" cy="347305"/>
          </a:xfrm>
          <a:prstGeom prst="rect">
            <a:avLst/>
          </a:prstGeom>
          <a:noFill/>
          <a:ln/>
        </p:spPr>
        <p:txBody>
          <a:bodyPr wrap="none" lIns="0" tIns="0" rIns="0" bIns="0" rtlCol="0" anchor="t"/>
          <a:lstStyle/>
          <a:p>
            <a:pPr marL="0" indent="0" algn="l">
              <a:lnSpc>
                <a:spcPts val="2700"/>
              </a:lnSpc>
              <a:buNone/>
            </a:pPr>
            <a:r>
              <a:rPr lang="en-US" sz="1950" b="1" dirty="0">
                <a:solidFill>
                  <a:srgbClr val="454240"/>
                </a:solidFill>
                <a:latin typeface="DM Sans Bold" pitchFamily="34" charset="0"/>
                <a:ea typeface="DM Sans Bold" pitchFamily="34" charset="-122"/>
                <a:cs typeface="DM Sans Bold" pitchFamily="34" charset="-120"/>
              </a:rPr>
              <a:t>by cheki wangchuk</a:t>
            </a:r>
            <a:endParaRPr lang="en-US" sz="1950" dirty="0"/>
          </a:p>
        </p:txBody>
      </p:sp>
    </p:spTree>
    <p:extLst>
      <p:ext uri="{BB962C8B-B14F-4D97-AF65-F5344CB8AC3E}">
        <p14:creationId xmlns:p14="http://schemas.microsoft.com/office/powerpoint/2010/main" val="895528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96729-A924-4AAC-999B-130EF2F0DCEB}"/>
              </a:ext>
            </a:extLst>
          </p:cNvPr>
          <p:cNvSpPr/>
          <p:nvPr/>
        </p:nvSpPr>
        <p:spPr>
          <a:xfrm>
            <a:off x="2500272" y="361963"/>
            <a:ext cx="7191456" cy="822789"/>
          </a:xfrm>
          <a:prstGeom prst="rect">
            <a:avLst/>
          </a:prstGeom>
        </p:spPr>
        <p:txBody>
          <a:bodyPr wrap="none">
            <a:spAutoFit/>
          </a:bodyPr>
          <a:lstStyle/>
          <a:p>
            <a:pPr>
              <a:lnSpc>
                <a:spcPct val="200000"/>
              </a:lnSpc>
              <a:spcBef>
                <a:spcPts val="600"/>
              </a:spcBef>
              <a:spcAft>
                <a:spcPts val="14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Tuned Agglomerative Hierarchical Clustering</a:t>
            </a:r>
            <a:endParaRPr lang="en-US" sz="2800" dirty="0">
              <a:latin typeface="Times New Roman" panose="02020603050405020304" pitchFamily="18" charset="0"/>
              <a:ea typeface="Calibri" panose="020F0502020204030204" pitchFamily="34" charset="0"/>
              <a:cs typeface="Microsoft Himalaya" panose="01010100010101010101" pitchFamily="2" charset="0"/>
            </a:endParaRPr>
          </a:p>
        </p:txBody>
      </p:sp>
      <p:pic>
        <p:nvPicPr>
          <p:cNvPr id="3" name="Picture 2" descr="C:\Users\HP\AppData\Local\Microsoft\Windows\INetCache\Content.MSO\2DDAAD13.tmp">
            <a:extLst>
              <a:ext uri="{FF2B5EF4-FFF2-40B4-BE49-F238E27FC236}">
                <a16:creationId xmlns:a16="http://schemas.microsoft.com/office/drawing/2014/main" id="{37F52C36-A096-4827-86E2-EF40D0406F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60207"/>
            <a:ext cx="5943600" cy="3851910"/>
          </a:xfrm>
          <a:prstGeom prst="rect">
            <a:avLst/>
          </a:prstGeom>
          <a:noFill/>
          <a:ln>
            <a:noFill/>
          </a:ln>
        </p:spPr>
      </p:pic>
      <p:graphicFrame>
        <p:nvGraphicFramePr>
          <p:cNvPr id="4" name="Table 3">
            <a:extLst>
              <a:ext uri="{FF2B5EF4-FFF2-40B4-BE49-F238E27FC236}">
                <a16:creationId xmlns:a16="http://schemas.microsoft.com/office/drawing/2014/main" id="{E3642FB2-D2FC-4376-A75B-D7D5F063B37B}"/>
              </a:ext>
            </a:extLst>
          </p:cNvPr>
          <p:cNvGraphicFramePr>
            <a:graphicFrameLocks noGrp="1"/>
          </p:cNvGraphicFramePr>
          <p:nvPr>
            <p:extLst>
              <p:ext uri="{D42A27DB-BD31-4B8C-83A1-F6EECF244321}">
                <p14:modId xmlns:p14="http://schemas.microsoft.com/office/powerpoint/2010/main" val="954919861"/>
              </p:ext>
            </p:extLst>
          </p:nvPr>
        </p:nvGraphicFramePr>
        <p:xfrm>
          <a:off x="6515100" y="2900885"/>
          <a:ext cx="5133976" cy="1513953"/>
        </p:xfrm>
        <a:graphic>
          <a:graphicData uri="http://schemas.openxmlformats.org/drawingml/2006/table">
            <a:tbl>
              <a:tblPr firstRow="1" firstCol="1" bandRow="1">
                <a:tableStyleId>{5C22544A-7EE6-4342-B048-85BDC9FD1C3A}</a:tableStyleId>
              </a:tblPr>
              <a:tblGrid>
                <a:gridCol w="2566988">
                  <a:extLst>
                    <a:ext uri="{9D8B030D-6E8A-4147-A177-3AD203B41FA5}">
                      <a16:colId xmlns:a16="http://schemas.microsoft.com/office/drawing/2014/main" val="245365626"/>
                    </a:ext>
                  </a:extLst>
                </a:gridCol>
                <a:gridCol w="2566988">
                  <a:extLst>
                    <a:ext uri="{9D8B030D-6E8A-4147-A177-3AD203B41FA5}">
                      <a16:colId xmlns:a16="http://schemas.microsoft.com/office/drawing/2014/main" val="2974515364"/>
                    </a:ext>
                  </a:extLst>
                </a:gridCol>
              </a:tblGrid>
              <a:tr h="504651">
                <a:tc>
                  <a:txBody>
                    <a:bodyPr/>
                    <a:lstStyle/>
                    <a:p>
                      <a:pPr marL="0" marR="0">
                        <a:lnSpc>
                          <a:spcPct val="200000"/>
                        </a:lnSpc>
                        <a:spcBef>
                          <a:spcPts val="600"/>
                        </a:spcBef>
                        <a:spcAft>
                          <a:spcPts val="1400"/>
                        </a:spcAft>
                      </a:pPr>
                      <a:r>
                        <a:rPr lang="en-US" sz="1200">
                          <a:effectLst/>
                        </a:rPr>
                        <a:t>Metric</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Value</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48090090"/>
                  </a:ext>
                </a:extLst>
              </a:tr>
              <a:tr h="504651">
                <a:tc>
                  <a:txBody>
                    <a:bodyPr/>
                    <a:lstStyle/>
                    <a:p>
                      <a:pPr marL="0" marR="0">
                        <a:lnSpc>
                          <a:spcPct val="200000"/>
                        </a:lnSpc>
                        <a:spcBef>
                          <a:spcPts val="600"/>
                        </a:spcBef>
                        <a:spcAft>
                          <a:spcPts val="1400"/>
                        </a:spcAft>
                      </a:pPr>
                      <a:r>
                        <a:rPr lang="en-US" sz="1200">
                          <a:effectLst/>
                        </a:rPr>
                        <a:t>Silhouette Score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0.136285</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3572638998"/>
                  </a:ext>
                </a:extLst>
              </a:tr>
              <a:tr h="504651">
                <a:tc>
                  <a:txBody>
                    <a:bodyPr/>
                    <a:lstStyle/>
                    <a:p>
                      <a:pPr marL="0" marR="0">
                        <a:lnSpc>
                          <a:spcPct val="200000"/>
                        </a:lnSpc>
                        <a:spcBef>
                          <a:spcPts val="600"/>
                        </a:spcBef>
                        <a:spcAft>
                          <a:spcPts val="1400"/>
                        </a:spcAft>
                      </a:pPr>
                      <a:r>
                        <a:rPr lang="en-US" sz="1200">
                          <a:effectLst/>
                        </a:rPr>
                        <a:t>Inertia</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189.774351</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756978997"/>
                  </a:ext>
                </a:extLst>
              </a:tr>
            </a:tbl>
          </a:graphicData>
        </a:graphic>
      </p:graphicFrame>
      <p:sp>
        <p:nvSpPr>
          <p:cNvPr id="5" name="Rectangle 4">
            <a:extLst>
              <a:ext uri="{FF2B5EF4-FFF2-40B4-BE49-F238E27FC236}">
                <a16:creationId xmlns:a16="http://schemas.microsoft.com/office/drawing/2014/main" id="{68214180-DBFC-4AE8-9BF4-03B45EED7D65}"/>
              </a:ext>
            </a:extLst>
          </p:cNvPr>
          <p:cNvSpPr/>
          <p:nvPr/>
        </p:nvSpPr>
        <p:spPr>
          <a:xfrm>
            <a:off x="6328706" y="1962164"/>
            <a:ext cx="5827621" cy="561949"/>
          </a:xfrm>
          <a:prstGeom prst="rect">
            <a:avLst/>
          </a:prstGeom>
        </p:spPr>
        <p:txBody>
          <a:bodyPr wrap="none">
            <a:spAutoFit/>
          </a:bodyPr>
          <a:lstStyle/>
          <a:p>
            <a:pPr>
              <a:lnSpc>
                <a:spcPct val="200000"/>
              </a:lnSpc>
              <a:spcBef>
                <a:spcPts val="600"/>
              </a:spcBef>
              <a:spcAft>
                <a:spcPts val="1400"/>
              </a:spcAft>
            </a:pPr>
            <a:r>
              <a:rPr lang="en-US" b="1" dirty="0">
                <a:latin typeface="Times New Roman" panose="02020603050405020304" pitchFamily="18" charset="0"/>
                <a:ea typeface="Calibri" panose="020F0502020204030204" pitchFamily="34" charset="0"/>
                <a:cs typeface="Times New Roman" panose="02020603050405020304" pitchFamily="18" charset="0"/>
              </a:rPr>
              <a:t>Tuned Agglomerative Hierarchical Clustering Evaluation</a:t>
            </a:r>
            <a:endParaRPr lang="en-US" b="1" dirty="0">
              <a:latin typeface="Times New Roman" panose="02020603050405020304" pitchFamily="18" charset="0"/>
              <a:ea typeface="Calibri" panose="020F0502020204030204" pitchFamily="34" charset="0"/>
              <a:cs typeface="Microsoft Himalaya" panose="01010100010101010101" pitchFamily="2" charset="0"/>
            </a:endParaRPr>
          </a:p>
        </p:txBody>
      </p:sp>
    </p:spTree>
    <p:extLst>
      <p:ext uri="{BB962C8B-B14F-4D97-AF65-F5344CB8AC3E}">
        <p14:creationId xmlns:p14="http://schemas.microsoft.com/office/powerpoint/2010/main" val="356713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81CD8F-5FF3-46A3-A414-47FAE8EEA2FE}"/>
              </a:ext>
            </a:extLst>
          </p:cNvPr>
          <p:cNvSpPr/>
          <p:nvPr/>
        </p:nvSpPr>
        <p:spPr>
          <a:xfrm>
            <a:off x="3133779" y="290526"/>
            <a:ext cx="5924442" cy="822789"/>
          </a:xfrm>
          <a:prstGeom prst="rect">
            <a:avLst/>
          </a:prstGeom>
        </p:spPr>
        <p:txBody>
          <a:bodyPr wrap="none">
            <a:spAutoFit/>
          </a:bodyPr>
          <a:lstStyle/>
          <a:p>
            <a:pPr>
              <a:lnSpc>
                <a:spcPct val="200000"/>
              </a:lnSpc>
              <a:spcBef>
                <a:spcPts val="600"/>
              </a:spcBef>
              <a:spcAft>
                <a:spcPts val="14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Principal Component Analysis (PCA)</a:t>
            </a:r>
            <a:endParaRPr lang="en-US" sz="2800" dirty="0">
              <a:latin typeface="Times New Roman" panose="02020603050405020304" pitchFamily="18" charset="0"/>
              <a:ea typeface="Calibri" panose="020F0502020204030204" pitchFamily="34" charset="0"/>
              <a:cs typeface="Microsoft Himalaya" panose="01010100010101010101" pitchFamily="2" charset="0"/>
            </a:endParaRPr>
          </a:p>
        </p:txBody>
      </p:sp>
      <p:pic>
        <p:nvPicPr>
          <p:cNvPr id="3" name="Picture 2" descr="C:\Users\HP\AppData\Local\Microsoft\Windows\INetCache\Content.MSO\8A9DFA0F.tmp">
            <a:extLst>
              <a:ext uri="{FF2B5EF4-FFF2-40B4-BE49-F238E27FC236}">
                <a16:creationId xmlns:a16="http://schemas.microsoft.com/office/drawing/2014/main" id="{F24B94CB-DDB5-48BB-AC0A-D2EB946BCE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3887" y="1568768"/>
            <a:ext cx="5943600" cy="4720590"/>
          </a:xfrm>
          <a:prstGeom prst="rect">
            <a:avLst/>
          </a:prstGeom>
          <a:noFill/>
          <a:ln>
            <a:noFill/>
          </a:ln>
        </p:spPr>
      </p:pic>
      <p:graphicFrame>
        <p:nvGraphicFramePr>
          <p:cNvPr id="4" name="Table 3">
            <a:extLst>
              <a:ext uri="{FF2B5EF4-FFF2-40B4-BE49-F238E27FC236}">
                <a16:creationId xmlns:a16="http://schemas.microsoft.com/office/drawing/2014/main" id="{1F946764-9EBD-4868-ABBC-D78183A94E61}"/>
              </a:ext>
            </a:extLst>
          </p:cNvPr>
          <p:cNvGraphicFramePr>
            <a:graphicFrameLocks noGrp="1"/>
          </p:cNvGraphicFramePr>
          <p:nvPr>
            <p:extLst>
              <p:ext uri="{D42A27DB-BD31-4B8C-83A1-F6EECF244321}">
                <p14:modId xmlns:p14="http://schemas.microsoft.com/office/powerpoint/2010/main" val="1646614635"/>
              </p:ext>
            </p:extLst>
          </p:nvPr>
        </p:nvGraphicFramePr>
        <p:xfrm>
          <a:off x="6753225" y="3228975"/>
          <a:ext cx="5257800" cy="1698816"/>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3906330109"/>
                    </a:ext>
                  </a:extLst>
                </a:gridCol>
                <a:gridCol w="2628900">
                  <a:extLst>
                    <a:ext uri="{9D8B030D-6E8A-4147-A177-3AD203B41FA5}">
                      <a16:colId xmlns:a16="http://schemas.microsoft.com/office/drawing/2014/main" val="2514731846"/>
                    </a:ext>
                  </a:extLst>
                </a:gridCol>
              </a:tblGrid>
              <a:tr h="424704">
                <a:tc>
                  <a:txBody>
                    <a:bodyPr/>
                    <a:lstStyle/>
                    <a:p>
                      <a:pPr marL="0" marR="0">
                        <a:lnSpc>
                          <a:spcPct val="200000"/>
                        </a:lnSpc>
                        <a:spcBef>
                          <a:spcPts val="600"/>
                        </a:spcBef>
                        <a:spcAft>
                          <a:spcPts val="1400"/>
                        </a:spcAft>
                      </a:pPr>
                      <a:r>
                        <a:rPr lang="en-US" sz="1200">
                          <a:effectLst/>
                        </a:rPr>
                        <a:t>Metric</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Value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14276689"/>
                  </a:ext>
                </a:extLst>
              </a:tr>
              <a:tr h="424704">
                <a:tc>
                  <a:txBody>
                    <a:bodyPr/>
                    <a:lstStyle/>
                    <a:p>
                      <a:pPr marL="0" marR="0">
                        <a:lnSpc>
                          <a:spcPct val="200000"/>
                        </a:lnSpc>
                        <a:spcBef>
                          <a:spcPts val="600"/>
                        </a:spcBef>
                        <a:spcAft>
                          <a:spcPts val="1400"/>
                        </a:spcAft>
                      </a:pPr>
                      <a:r>
                        <a:rPr lang="en-US" sz="1200">
                          <a:effectLst/>
                        </a:rPr>
                        <a:t>Silhouette Score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0.158478</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082113519"/>
                  </a:ext>
                </a:extLst>
              </a:tr>
              <a:tr h="424704">
                <a:tc>
                  <a:txBody>
                    <a:bodyPr/>
                    <a:lstStyle/>
                    <a:p>
                      <a:pPr marL="0" marR="0">
                        <a:lnSpc>
                          <a:spcPct val="200000"/>
                        </a:lnSpc>
                        <a:spcBef>
                          <a:spcPts val="600"/>
                        </a:spcBef>
                        <a:spcAft>
                          <a:spcPts val="1400"/>
                        </a:spcAft>
                      </a:pPr>
                      <a:r>
                        <a:rPr lang="en-US" sz="1200">
                          <a:effectLst/>
                        </a:rPr>
                        <a:t>Davies-Bouldin Index</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1.810476</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410274251"/>
                  </a:ext>
                </a:extLst>
              </a:tr>
              <a:tr h="424704">
                <a:tc>
                  <a:txBody>
                    <a:bodyPr/>
                    <a:lstStyle/>
                    <a:p>
                      <a:pPr marL="0" marR="0">
                        <a:lnSpc>
                          <a:spcPct val="200000"/>
                        </a:lnSpc>
                        <a:spcBef>
                          <a:spcPts val="600"/>
                        </a:spcBef>
                        <a:spcAft>
                          <a:spcPts val="1400"/>
                        </a:spcAft>
                      </a:pPr>
                      <a:r>
                        <a:rPr lang="en-US" sz="1200">
                          <a:effectLst/>
                        </a:rPr>
                        <a:t>Calinski-Harabasz Index</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38.487195</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909105461"/>
                  </a:ext>
                </a:extLst>
              </a:tr>
            </a:tbl>
          </a:graphicData>
        </a:graphic>
      </p:graphicFrame>
      <p:sp>
        <p:nvSpPr>
          <p:cNvPr id="5" name="Rectangle 4">
            <a:extLst>
              <a:ext uri="{FF2B5EF4-FFF2-40B4-BE49-F238E27FC236}">
                <a16:creationId xmlns:a16="http://schemas.microsoft.com/office/drawing/2014/main" id="{AA6A663C-680B-48BE-B73A-6270E910D015}"/>
              </a:ext>
            </a:extLst>
          </p:cNvPr>
          <p:cNvSpPr/>
          <p:nvPr/>
        </p:nvSpPr>
        <p:spPr>
          <a:xfrm>
            <a:off x="8166567" y="2319351"/>
            <a:ext cx="2855525" cy="614079"/>
          </a:xfrm>
          <a:prstGeom prst="rect">
            <a:avLst/>
          </a:prstGeom>
        </p:spPr>
        <p:txBody>
          <a:bodyPr wrap="none">
            <a:spAutoFit/>
          </a:bodyPr>
          <a:lstStyle/>
          <a:p>
            <a:pPr>
              <a:lnSpc>
                <a:spcPct val="200000"/>
              </a:lnSpc>
              <a:spcBef>
                <a:spcPts val="600"/>
              </a:spcBef>
              <a:spcAft>
                <a:spcPts val="14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PCA Evaluation Matrix </a:t>
            </a:r>
            <a:endParaRPr lang="en-US" sz="2000" b="1" dirty="0">
              <a:latin typeface="Times New Roman" panose="02020603050405020304" pitchFamily="18" charset="0"/>
              <a:ea typeface="Calibri" panose="020F0502020204030204" pitchFamily="34" charset="0"/>
              <a:cs typeface="Microsoft Himalaya" panose="01010100010101010101" pitchFamily="2" charset="0"/>
            </a:endParaRPr>
          </a:p>
        </p:txBody>
      </p:sp>
    </p:spTree>
    <p:extLst>
      <p:ext uri="{BB962C8B-B14F-4D97-AF65-F5344CB8AC3E}">
        <p14:creationId xmlns:p14="http://schemas.microsoft.com/office/powerpoint/2010/main" val="184661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AC759-33B2-4186-8551-8CBF5B9BD40A}"/>
              </a:ext>
            </a:extLst>
          </p:cNvPr>
          <p:cNvSpPr/>
          <p:nvPr/>
        </p:nvSpPr>
        <p:spPr>
          <a:xfrm>
            <a:off x="3133779" y="290526"/>
            <a:ext cx="6979924" cy="822789"/>
          </a:xfrm>
          <a:prstGeom prst="rect">
            <a:avLst/>
          </a:prstGeom>
        </p:spPr>
        <p:txBody>
          <a:bodyPr wrap="none">
            <a:spAutoFit/>
          </a:bodyPr>
          <a:lstStyle/>
          <a:p>
            <a:pPr>
              <a:lnSpc>
                <a:spcPct val="200000"/>
              </a:lnSpc>
              <a:spcBef>
                <a:spcPts val="600"/>
              </a:spcBef>
              <a:spcAft>
                <a:spcPts val="14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Tuned Principal Component Analysis (PCA)</a:t>
            </a:r>
            <a:endParaRPr lang="en-US" sz="2800" dirty="0">
              <a:latin typeface="Times New Roman" panose="02020603050405020304" pitchFamily="18" charset="0"/>
              <a:ea typeface="Calibri" panose="020F0502020204030204" pitchFamily="34" charset="0"/>
              <a:cs typeface="Microsoft Himalaya" panose="01010100010101010101" pitchFamily="2" charset="0"/>
            </a:endParaRPr>
          </a:p>
        </p:txBody>
      </p:sp>
      <p:pic>
        <p:nvPicPr>
          <p:cNvPr id="3" name="Picture 2" descr="C:\Users\HP\AppData\Local\Microsoft\Windows\INetCache\Content.MSO\5488DDF5.tmp">
            <a:extLst>
              <a:ext uri="{FF2B5EF4-FFF2-40B4-BE49-F238E27FC236}">
                <a16:creationId xmlns:a16="http://schemas.microsoft.com/office/drawing/2014/main" id="{BFD77C9C-5B8A-4794-8BCF-7C1990A4B0D5}"/>
              </a:ext>
            </a:extLst>
          </p:cNvPr>
          <p:cNvPicPr/>
          <p:nvPr/>
        </p:nvPicPr>
        <p:blipFill rotWithShape="1">
          <a:blip r:embed="rId2">
            <a:extLst>
              <a:ext uri="{28A0092B-C50C-407E-A947-70E740481C1C}">
                <a14:useLocalDpi xmlns:a14="http://schemas.microsoft.com/office/drawing/2010/main" val="0"/>
              </a:ext>
            </a:extLst>
          </a:blip>
          <a:srcRect t="5448"/>
          <a:stretch/>
        </p:blipFill>
        <p:spPr bwMode="auto">
          <a:xfrm>
            <a:off x="481330" y="1640205"/>
            <a:ext cx="5942965" cy="4463415"/>
          </a:xfrm>
          <a:prstGeom prst="rect">
            <a:avLst/>
          </a:prstGeom>
          <a:noFill/>
          <a:ln>
            <a:noFill/>
          </a:ln>
          <a:extLst>
            <a:ext uri="{53640926-AAD7-44D8-BBD7-CCE9431645EC}">
              <a14:shadowObscured xmlns:a14="http://schemas.microsoft.com/office/drawing/2010/main"/>
            </a:ext>
          </a:extLst>
        </p:spPr>
      </p:pic>
      <p:graphicFrame>
        <p:nvGraphicFramePr>
          <p:cNvPr id="4" name="Table 3">
            <a:extLst>
              <a:ext uri="{FF2B5EF4-FFF2-40B4-BE49-F238E27FC236}">
                <a16:creationId xmlns:a16="http://schemas.microsoft.com/office/drawing/2014/main" id="{32B47732-71DC-420C-B7C6-F184E6AF1481}"/>
              </a:ext>
            </a:extLst>
          </p:cNvPr>
          <p:cNvGraphicFramePr>
            <a:graphicFrameLocks noGrp="1"/>
          </p:cNvGraphicFramePr>
          <p:nvPr>
            <p:extLst>
              <p:ext uri="{D42A27DB-BD31-4B8C-83A1-F6EECF244321}">
                <p14:modId xmlns:p14="http://schemas.microsoft.com/office/powerpoint/2010/main" val="1502585221"/>
              </p:ext>
            </p:extLst>
          </p:nvPr>
        </p:nvGraphicFramePr>
        <p:xfrm>
          <a:off x="6829425" y="2801745"/>
          <a:ext cx="5081270" cy="1584516"/>
        </p:xfrm>
        <a:graphic>
          <a:graphicData uri="http://schemas.openxmlformats.org/drawingml/2006/table">
            <a:tbl>
              <a:tblPr firstRow="1" firstCol="1" bandRow="1">
                <a:tableStyleId>{5C22544A-7EE6-4342-B048-85BDC9FD1C3A}</a:tableStyleId>
              </a:tblPr>
              <a:tblGrid>
                <a:gridCol w="2540635">
                  <a:extLst>
                    <a:ext uri="{9D8B030D-6E8A-4147-A177-3AD203B41FA5}">
                      <a16:colId xmlns:a16="http://schemas.microsoft.com/office/drawing/2014/main" val="4074288593"/>
                    </a:ext>
                  </a:extLst>
                </a:gridCol>
                <a:gridCol w="2540635">
                  <a:extLst>
                    <a:ext uri="{9D8B030D-6E8A-4147-A177-3AD203B41FA5}">
                      <a16:colId xmlns:a16="http://schemas.microsoft.com/office/drawing/2014/main" val="3648935719"/>
                    </a:ext>
                  </a:extLst>
                </a:gridCol>
              </a:tblGrid>
              <a:tr h="396129">
                <a:tc>
                  <a:txBody>
                    <a:bodyPr/>
                    <a:lstStyle/>
                    <a:p>
                      <a:pPr marL="0" marR="0">
                        <a:lnSpc>
                          <a:spcPct val="200000"/>
                        </a:lnSpc>
                        <a:spcBef>
                          <a:spcPts val="600"/>
                        </a:spcBef>
                        <a:spcAft>
                          <a:spcPts val="1400"/>
                        </a:spcAft>
                      </a:pPr>
                      <a:r>
                        <a:rPr lang="en-US" sz="1200">
                          <a:effectLst/>
                        </a:rPr>
                        <a:t>Metric</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Value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4210456353"/>
                  </a:ext>
                </a:extLst>
              </a:tr>
              <a:tr h="396129">
                <a:tc>
                  <a:txBody>
                    <a:bodyPr/>
                    <a:lstStyle/>
                    <a:p>
                      <a:pPr marL="0" marR="0">
                        <a:lnSpc>
                          <a:spcPct val="200000"/>
                        </a:lnSpc>
                        <a:spcBef>
                          <a:spcPts val="600"/>
                        </a:spcBef>
                        <a:spcAft>
                          <a:spcPts val="1400"/>
                        </a:spcAft>
                      </a:pPr>
                      <a:r>
                        <a:rPr lang="en-US" sz="1200">
                          <a:effectLst/>
                        </a:rPr>
                        <a:t>Silhouette Score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0.1878</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3975722740"/>
                  </a:ext>
                </a:extLst>
              </a:tr>
              <a:tr h="396129">
                <a:tc>
                  <a:txBody>
                    <a:bodyPr/>
                    <a:lstStyle/>
                    <a:p>
                      <a:pPr marL="0" marR="0">
                        <a:lnSpc>
                          <a:spcPct val="200000"/>
                        </a:lnSpc>
                        <a:spcBef>
                          <a:spcPts val="600"/>
                        </a:spcBef>
                        <a:spcAft>
                          <a:spcPts val="1400"/>
                        </a:spcAft>
                      </a:pPr>
                      <a:r>
                        <a:rPr lang="en-US" sz="1200">
                          <a:effectLst/>
                        </a:rPr>
                        <a:t>Davies-Bouldin</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1.4191</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3684594146"/>
                  </a:ext>
                </a:extLst>
              </a:tr>
              <a:tr h="396129">
                <a:tc>
                  <a:txBody>
                    <a:bodyPr/>
                    <a:lstStyle/>
                    <a:p>
                      <a:pPr marL="0" marR="0">
                        <a:lnSpc>
                          <a:spcPct val="200000"/>
                        </a:lnSpc>
                        <a:spcBef>
                          <a:spcPts val="600"/>
                        </a:spcBef>
                        <a:spcAft>
                          <a:spcPts val="1400"/>
                        </a:spcAft>
                      </a:pPr>
                      <a:r>
                        <a:rPr lang="en-US" sz="1200">
                          <a:effectLst/>
                        </a:rPr>
                        <a:t>Calinski-Harabasz</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36.4878</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268839572"/>
                  </a:ext>
                </a:extLst>
              </a:tr>
            </a:tbl>
          </a:graphicData>
        </a:graphic>
      </p:graphicFrame>
      <p:sp>
        <p:nvSpPr>
          <p:cNvPr id="5" name="Rectangle 4">
            <a:extLst>
              <a:ext uri="{FF2B5EF4-FFF2-40B4-BE49-F238E27FC236}">
                <a16:creationId xmlns:a16="http://schemas.microsoft.com/office/drawing/2014/main" id="{F5142A82-824B-4FD5-8C07-71529CCF3559}"/>
              </a:ext>
            </a:extLst>
          </p:cNvPr>
          <p:cNvSpPr/>
          <p:nvPr/>
        </p:nvSpPr>
        <p:spPr>
          <a:xfrm>
            <a:off x="7709367" y="1962163"/>
            <a:ext cx="3752117" cy="614079"/>
          </a:xfrm>
          <a:prstGeom prst="rect">
            <a:avLst/>
          </a:prstGeom>
        </p:spPr>
        <p:txBody>
          <a:bodyPr wrap="none">
            <a:spAutoFit/>
          </a:bodyPr>
          <a:lstStyle/>
          <a:p>
            <a:pPr>
              <a:lnSpc>
                <a:spcPct val="200000"/>
              </a:lnSpc>
              <a:spcBef>
                <a:spcPts val="600"/>
              </a:spcBef>
              <a:spcAft>
                <a:spcPts val="14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Tuned PCA Evaluation Matrix </a:t>
            </a:r>
            <a:endParaRPr lang="en-US" sz="2000" b="1" dirty="0">
              <a:latin typeface="Times New Roman" panose="02020603050405020304" pitchFamily="18" charset="0"/>
              <a:ea typeface="Calibri" panose="020F0502020204030204" pitchFamily="34" charset="0"/>
              <a:cs typeface="Microsoft Himalaya" panose="01010100010101010101" pitchFamily="2" charset="0"/>
            </a:endParaRPr>
          </a:p>
        </p:txBody>
      </p:sp>
    </p:spTree>
    <p:extLst>
      <p:ext uri="{BB962C8B-B14F-4D97-AF65-F5344CB8AC3E}">
        <p14:creationId xmlns:p14="http://schemas.microsoft.com/office/powerpoint/2010/main" val="4206582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9B454B7-62EE-4B0A-8CFC-BEE890B125D9}"/>
              </a:ext>
            </a:extLst>
          </p:cNvPr>
          <p:cNvGraphicFramePr>
            <a:graphicFrameLocks noGrp="1"/>
          </p:cNvGraphicFramePr>
          <p:nvPr>
            <p:extLst>
              <p:ext uri="{D42A27DB-BD31-4B8C-83A1-F6EECF244321}">
                <p14:modId xmlns:p14="http://schemas.microsoft.com/office/powerpoint/2010/main" val="1180350613"/>
              </p:ext>
            </p:extLst>
          </p:nvPr>
        </p:nvGraphicFramePr>
        <p:xfrm>
          <a:off x="511970" y="1543051"/>
          <a:ext cx="11168060" cy="4814883"/>
        </p:xfrm>
        <a:graphic>
          <a:graphicData uri="http://schemas.openxmlformats.org/drawingml/2006/table">
            <a:tbl>
              <a:tblPr firstRow="1" firstCol="1" bandRow="1">
                <a:tableStyleId>{5C22544A-7EE6-4342-B048-85BDC9FD1C3A}</a:tableStyleId>
              </a:tblPr>
              <a:tblGrid>
                <a:gridCol w="2233612">
                  <a:extLst>
                    <a:ext uri="{9D8B030D-6E8A-4147-A177-3AD203B41FA5}">
                      <a16:colId xmlns:a16="http://schemas.microsoft.com/office/drawing/2014/main" val="72775877"/>
                    </a:ext>
                  </a:extLst>
                </a:gridCol>
                <a:gridCol w="2233612">
                  <a:extLst>
                    <a:ext uri="{9D8B030D-6E8A-4147-A177-3AD203B41FA5}">
                      <a16:colId xmlns:a16="http://schemas.microsoft.com/office/drawing/2014/main" val="2650189133"/>
                    </a:ext>
                  </a:extLst>
                </a:gridCol>
                <a:gridCol w="2233612">
                  <a:extLst>
                    <a:ext uri="{9D8B030D-6E8A-4147-A177-3AD203B41FA5}">
                      <a16:colId xmlns:a16="http://schemas.microsoft.com/office/drawing/2014/main" val="3989395147"/>
                    </a:ext>
                  </a:extLst>
                </a:gridCol>
                <a:gridCol w="2233612">
                  <a:extLst>
                    <a:ext uri="{9D8B030D-6E8A-4147-A177-3AD203B41FA5}">
                      <a16:colId xmlns:a16="http://schemas.microsoft.com/office/drawing/2014/main" val="2928633834"/>
                    </a:ext>
                  </a:extLst>
                </a:gridCol>
                <a:gridCol w="2233612">
                  <a:extLst>
                    <a:ext uri="{9D8B030D-6E8A-4147-A177-3AD203B41FA5}">
                      <a16:colId xmlns:a16="http://schemas.microsoft.com/office/drawing/2014/main" val="26415791"/>
                    </a:ext>
                  </a:extLst>
                </a:gridCol>
              </a:tblGrid>
              <a:tr h="534987">
                <a:tc>
                  <a:txBody>
                    <a:bodyPr/>
                    <a:lstStyle/>
                    <a:p>
                      <a:pPr marL="0" marR="0">
                        <a:lnSpc>
                          <a:spcPct val="200000"/>
                        </a:lnSpc>
                        <a:spcBef>
                          <a:spcPts val="600"/>
                        </a:spcBef>
                        <a:spcAft>
                          <a:spcPts val="1400"/>
                        </a:spcAft>
                      </a:pPr>
                      <a:r>
                        <a:rPr lang="en-US" sz="1200">
                          <a:effectLst/>
                        </a:rPr>
                        <a:t>Model Type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Metric</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Before Tuning</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After Tuning</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 Improvement</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766105349"/>
                  </a:ext>
                </a:extLst>
              </a:tr>
              <a:tr h="534987">
                <a:tc>
                  <a:txBody>
                    <a:bodyPr/>
                    <a:lstStyle/>
                    <a:p>
                      <a:pPr marL="0" marR="0">
                        <a:lnSpc>
                          <a:spcPct val="200000"/>
                        </a:lnSpc>
                        <a:spcBef>
                          <a:spcPts val="600"/>
                        </a:spcBef>
                        <a:spcAft>
                          <a:spcPts val="1400"/>
                        </a:spcAft>
                      </a:pPr>
                      <a:r>
                        <a:rPr lang="en-US" sz="1200">
                          <a:effectLst/>
                        </a:rPr>
                        <a:t>K-Means</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Inertia</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725.452</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431.938</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40.5%</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358141858"/>
                  </a:ext>
                </a:extLst>
              </a:tr>
              <a:tr h="534987">
                <a:tc>
                  <a:txBody>
                    <a:bodyPr/>
                    <a:lstStyle/>
                    <a:p>
                      <a:endParaRPr lang="en-US" sz="1100">
                        <a:effectLst/>
                        <a:latin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Silhouette Score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0.155</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0.180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16.1%</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562518764"/>
                  </a:ext>
                </a:extLst>
              </a:tr>
              <a:tr h="534987">
                <a:tc>
                  <a:txBody>
                    <a:bodyPr/>
                    <a:lstStyle/>
                    <a:p>
                      <a:pPr marL="0" marR="0">
                        <a:lnSpc>
                          <a:spcPct val="200000"/>
                        </a:lnSpc>
                        <a:spcBef>
                          <a:spcPts val="600"/>
                        </a:spcBef>
                        <a:spcAft>
                          <a:spcPts val="1400"/>
                        </a:spcAft>
                      </a:pPr>
                      <a:r>
                        <a:rPr lang="en-US" sz="1200">
                          <a:effectLst/>
                        </a:rPr>
                        <a:t>Hierarchical</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Inertia</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215.301</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189.774</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11.9%</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387296052"/>
                  </a:ext>
                </a:extLst>
              </a:tr>
              <a:tr h="534987">
                <a:tc>
                  <a:txBody>
                    <a:bodyPr/>
                    <a:lstStyle/>
                    <a:p>
                      <a:endParaRPr lang="en-US" sz="1100">
                        <a:effectLst/>
                        <a:latin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Silhouette Score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0.121</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0.136</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12.4%</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417572869"/>
                  </a:ext>
                </a:extLst>
              </a:tr>
              <a:tr h="534987">
                <a:tc>
                  <a:txBody>
                    <a:bodyPr/>
                    <a:lstStyle/>
                    <a:p>
                      <a:endParaRPr lang="en-US" sz="1100">
                        <a:effectLst/>
                        <a:latin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Cophenetic Corr.</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0.82</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0.88</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7.3%</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634792142"/>
                  </a:ext>
                </a:extLst>
              </a:tr>
              <a:tr h="534987">
                <a:tc>
                  <a:txBody>
                    <a:bodyPr/>
                    <a:lstStyle/>
                    <a:p>
                      <a:pPr marL="0" marR="0">
                        <a:lnSpc>
                          <a:spcPct val="200000"/>
                        </a:lnSpc>
                        <a:spcBef>
                          <a:spcPts val="600"/>
                        </a:spcBef>
                        <a:spcAft>
                          <a:spcPts val="1400"/>
                        </a:spcAft>
                      </a:pPr>
                      <a:r>
                        <a:rPr lang="en-US" sz="1200">
                          <a:effectLst/>
                        </a:rPr>
                        <a:t>PCA-Based</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Silhouette Score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0.158</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0.188</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18.9%</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3277087581"/>
                  </a:ext>
                </a:extLst>
              </a:tr>
              <a:tr h="534987">
                <a:tc>
                  <a:txBody>
                    <a:bodyPr/>
                    <a:lstStyle/>
                    <a:p>
                      <a:endParaRPr lang="en-US" sz="1100">
                        <a:effectLst/>
                        <a:latin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Davies-Bouldin Index</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1.810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1.419</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21.6%</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3738129797"/>
                  </a:ext>
                </a:extLst>
              </a:tr>
              <a:tr h="534987">
                <a:tc>
                  <a:txBody>
                    <a:bodyPr/>
                    <a:lstStyle/>
                    <a:p>
                      <a:endParaRPr lang="en-US" sz="1100">
                        <a:effectLst/>
                        <a:latin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Calinski-Harabasz</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38.487</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36.488</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-5.2%</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702014256"/>
                  </a:ext>
                </a:extLst>
              </a:tr>
            </a:tbl>
          </a:graphicData>
        </a:graphic>
      </p:graphicFrame>
      <p:sp>
        <p:nvSpPr>
          <p:cNvPr id="3" name="Rectangle 2">
            <a:extLst>
              <a:ext uri="{FF2B5EF4-FFF2-40B4-BE49-F238E27FC236}">
                <a16:creationId xmlns:a16="http://schemas.microsoft.com/office/drawing/2014/main" id="{FA67C6C6-C2B3-476A-84FE-333A1C32C39D}"/>
              </a:ext>
            </a:extLst>
          </p:cNvPr>
          <p:cNvSpPr/>
          <p:nvPr/>
        </p:nvSpPr>
        <p:spPr>
          <a:xfrm>
            <a:off x="828675" y="385002"/>
            <a:ext cx="10244137" cy="954107"/>
          </a:xfrm>
          <a:prstGeom prst="rect">
            <a:avLst/>
          </a:prstGeom>
        </p:spPr>
        <p:txBody>
          <a:bodyPr wrap="square">
            <a:spAutoFit/>
          </a:bodyPr>
          <a:lstStyle/>
          <a:p>
            <a:pPr algn="ctr">
              <a:spcBef>
                <a:spcPts val="600"/>
              </a:spcBef>
              <a:spcAft>
                <a:spcPts val="14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Comparative Performance Metrics of Clustering Models Before and After Tuning</a:t>
            </a:r>
            <a:endParaRPr lang="en-US" sz="2800" b="1" dirty="0">
              <a:latin typeface="Times New Roman" panose="02020603050405020304" pitchFamily="18" charset="0"/>
              <a:ea typeface="Calibri" panose="020F0502020204030204" pitchFamily="34" charset="0"/>
              <a:cs typeface="Microsoft Himalaya" panose="01010100010101010101" pitchFamily="2" charset="0"/>
            </a:endParaRPr>
          </a:p>
        </p:txBody>
      </p:sp>
    </p:spTree>
    <p:extLst>
      <p:ext uri="{BB962C8B-B14F-4D97-AF65-F5344CB8AC3E}">
        <p14:creationId xmlns:p14="http://schemas.microsoft.com/office/powerpoint/2010/main" val="2264722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7353540-643F-4236-83D2-F3C0C7FBD6E8}"/>
              </a:ext>
            </a:extLst>
          </p:cNvPr>
          <p:cNvPicPr>
            <a:picLocks noChangeAspect="1"/>
          </p:cNvPicPr>
          <p:nvPr/>
        </p:nvPicPr>
        <p:blipFill>
          <a:blip r:embed="rId2"/>
          <a:stretch>
            <a:fillRect/>
          </a:stretch>
        </p:blipFill>
        <p:spPr>
          <a:xfrm>
            <a:off x="0" y="0"/>
            <a:ext cx="4572000" cy="6858000"/>
          </a:xfrm>
          <a:prstGeom prst="rect">
            <a:avLst/>
          </a:prstGeom>
        </p:spPr>
      </p:pic>
      <p:sp>
        <p:nvSpPr>
          <p:cNvPr id="4" name="Content Placeholder 2">
            <a:extLst>
              <a:ext uri="{FF2B5EF4-FFF2-40B4-BE49-F238E27FC236}">
                <a16:creationId xmlns:a16="http://schemas.microsoft.com/office/drawing/2014/main" id="{4BC34E14-B550-43AE-8931-7FC169E0DAB5}"/>
              </a:ext>
            </a:extLst>
          </p:cNvPr>
          <p:cNvSpPr txBox="1">
            <a:spLocks/>
          </p:cNvSpPr>
          <p:nvPr/>
        </p:nvSpPr>
        <p:spPr>
          <a:xfrm>
            <a:off x="4843461" y="1643062"/>
            <a:ext cx="7200901"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Times New Roman" panose="02020603050405020304" pitchFamily="18" charset="0"/>
                <a:cs typeface="Times New Roman" panose="02020603050405020304" pitchFamily="18" charset="0"/>
              </a:rPr>
              <a:t>High-risk cluster consistently identified across models.</a:t>
            </a:r>
          </a:p>
          <a:p>
            <a:pPr>
              <a:lnSpc>
                <a:spcPct val="150000"/>
              </a:lnSpc>
            </a:pPr>
            <a:r>
              <a:rPr lang="en-US" dirty="0">
                <a:latin typeface="Times New Roman" panose="02020603050405020304" pitchFamily="18" charset="0"/>
                <a:cs typeface="Times New Roman" panose="02020603050405020304" pitchFamily="18" charset="0"/>
              </a:rPr>
              <a:t>Tuning improved clarity and clinical relevance.</a:t>
            </a:r>
          </a:p>
          <a:p>
            <a:pPr>
              <a:lnSpc>
                <a:spcPct val="150000"/>
              </a:lnSpc>
            </a:pPr>
            <a:r>
              <a:rPr lang="en-US" dirty="0">
                <a:latin typeface="Times New Roman" panose="02020603050405020304" pitchFamily="18" charset="0"/>
                <a:cs typeface="Times New Roman" panose="02020603050405020304" pitchFamily="18" charset="0"/>
              </a:rPr>
              <a:t>Age-stratified patterns supported life-stage-specific wellness.</a:t>
            </a:r>
          </a:p>
          <a:p>
            <a:pPr>
              <a:lnSpc>
                <a:spcPct val="150000"/>
              </a:lnSpc>
            </a:pPr>
            <a:r>
              <a:rPr lang="en-US" dirty="0">
                <a:latin typeface="Times New Roman" panose="02020603050405020304" pitchFamily="18" charset="0"/>
                <a:cs typeface="Times New Roman" panose="02020603050405020304" pitchFamily="18" charset="0"/>
              </a:rPr>
              <a:t>PCA offered better separation with trade-off in density.</a:t>
            </a:r>
          </a:p>
        </p:txBody>
      </p:sp>
      <p:sp>
        <p:nvSpPr>
          <p:cNvPr id="5" name="Title 1">
            <a:extLst>
              <a:ext uri="{FF2B5EF4-FFF2-40B4-BE49-F238E27FC236}">
                <a16:creationId xmlns:a16="http://schemas.microsoft.com/office/drawing/2014/main" id="{74AA426C-D94C-4C67-A0F5-DC29D1B45C89}"/>
              </a:ext>
            </a:extLst>
          </p:cNvPr>
          <p:cNvSpPr txBox="1">
            <a:spLocks/>
          </p:cNvSpPr>
          <p:nvPr/>
        </p:nvSpPr>
        <p:spPr>
          <a:xfrm>
            <a:off x="5829300" y="500062"/>
            <a:ext cx="387191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imes New Roman" panose="02020603050405020304" pitchFamily="18" charset="0"/>
                <a:cs typeface="Times New Roman" panose="02020603050405020304" pitchFamily="18" charset="0"/>
              </a:rPr>
              <a:t>Discussion</a:t>
            </a:r>
          </a:p>
        </p:txBody>
      </p:sp>
    </p:spTree>
    <p:extLst>
      <p:ext uri="{BB962C8B-B14F-4D97-AF65-F5344CB8AC3E}">
        <p14:creationId xmlns:p14="http://schemas.microsoft.com/office/powerpoint/2010/main" val="342901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8ED97F-3619-4D70-86AC-7466088DA9F3}"/>
              </a:ext>
            </a:extLst>
          </p:cNvPr>
          <p:cNvSpPr/>
          <p:nvPr/>
        </p:nvSpPr>
        <p:spPr>
          <a:xfrm>
            <a:off x="600074" y="2045077"/>
            <a:ext cx="7772400" cy="4154984"/>
          </a:xfrm>
          <a:prstGeom prst="rect">
            <a:avLst/>
          </a:prstGeom>
        </p:spPr>
        <p:txBody>
          <a:bodyPr wrap="square">
            <a:spAutoFit/>
          </a:bodyPr>
          <a:lstStyle/>
          <a:p>
            <a:pPr marL="342900" indent="-342900">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3 distinct patient groups found across all methods (K-Means, hierarchical, PCA).</a:t>
            </a:r>
          </a:p>
          <a:p>
            <a:pPr marL="342900" indent="-342900">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High-risk group: Low activity + poor sleep (needs urgent intervention).</a:t>
            </a:r>
          </a:p>
          <a:p>
            <a:pPr marL="342900" indent="-342900">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Tuning boosted results:</a:t>
            </a:r>
          </a:p>
          <a:p>
            <a:pPr marL="742950" lvl="1" indent="-285750">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K-Means: 40% better clustering</a:t>
            </a:r>
          </a:p>
          <a:p>
            <a:pPr marL="742950" lvl="1" indent="-285750">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PCA: 19% clearer group separation</a:t>
            </a:r>
          </a:p>
          <a:p>
            <a:pPr marL="342900" indent="-342900">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Actionable insights: Enables personalized prevention strategies.</a:t>
            </a:r>
          </a:p>
          <a:p>
            <a:pPr marL="342900" indent="-342900">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Next steps: Test in real-world data, add diet/mental health factors.</a:t>
            </a:r>
          </a:p>
        </p:txBody>
      </p:sp>
      <p:pic>
        <p:nvPicPr>
          <p:cNvPr id="9218" name="Picture 2" descr="Image of scientist working on computer">
            <a:extLst>
              <a:ext uri="{FF2B5EF4-FFF2-40B4-BE49-F238E27FC236}">
                <a16:creationId xmlns:a16="http://schemas.microsoft.com/office/drawing/2014/main" id="{06D3DBFF-4EAB-40F7-B337-638276C43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6774" y="0"/>
            <a:ext cx="3705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8EF05A5-18E5-42F7-AD0F-EB9FC8C480E4}"/>
              </a:ext>
            </a:extLst>
          </p:cNvPr>
          <p:cNvSpPr/>
          <p:nvPr/>
        </p:nvSpPr>
        <p:spPr>
          <a:xfrm>
            <a:off x="1243013" y="1144072"/>
            <a:ext cx="4467225" cy="584775"/>
          </a:xfrm>
          <a:prstGeom prst="rect">
            <a:avLst/>
          </a:prstGeom>
        </p:spPr>
        <p:txBody>
          <a:bodyPr wrap="square">
            <a:spAutoFit/>
          </a:bodyPr>
          <a:lstStyle/>
          <a:p>
            <a:pPr algn="ctr"/>
            <a:r>
              <a:rPr lang="en-US" sz="3200" dirty="0">
                <a:latin typeface="Times New Roman" panose="02020603050405020304" pitchFamily="18" charset="0"/>
                <a:ea typeface="Libre Baskerville" pitchFamily="34" charset="-122"/>
                <a:cs typeface="Times New Roman" panose="02020603050405020304" pitchFamily="18" charset="0"/>
              </a:rPr>
              <a:t>Conclusion</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307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662D-A9CC-4779-810A-9127BB77EDE9}"/>
              </a:ext>
            </a:extLst>
          </p:cNvPr>
          <p:cNvSpPr>
            <a:spLocks noGrp="1"/>
          </p:cNvSpPr>
          <p:nvPr>
            <p:ph type="title"/>
          </p:nvPr>
        </p:nvSpPr>
        <p:spPr>
          <a:xfrm>
            <a:off x="609600" y="552448"/>
            <a:ext cx="10515600" cy="877888"/>
          </a:xfrm>
        </p:spPr>
        <p:txBody>
          <a:bodyPr>
            <a:normAutofit/>
          </a:bodyPr>
          <a:lstStyle/>
          <a:p>
            <a:pPr algn="ctr"/>
            <a:r>
              <a:rPr lang="en-US" sz="2800" dirty="0"/>
              <a:t>Reference</a:t>
            </a:r>
            <a:br>
              <a:rPr lang="en-US" sz="2800" dirty="0"/>
            </a:br>
            <a:endParaRPr lang="en-US" sz="2800" dirty="0"/>
          </a:p>
        </p:txBody>
      </p:sp>
      <p:sp>
        <p:nvSpPr>
          <p:cNvPr id="3" name="Content Placeholder 2">
            <a:extLst>
              <a:ext uri="{FF2B5EF4-FFF2-40B4-BE49-F238E27FC236}">
                <a16:creationId xmlns:a16="http://schemas.microsoft.com/office/drawing/2014/main" id="{B312B5AB-9577-4CA6-80D5-13EA74D447DD}"/>
              </a:ext>
            </a:extLst>
          </p:cNvPr>
          <p:cNvSpPr>
            <a:spLocks noGrp="1"/>
          </p:cNvSpPr>
          <p:nvPr>
            <p:ph idx="1"/>
          </p:nvPr>
        </p:nvSpPr>
        <p:spPr>
          <a:xfrm>
            <a:off x="838200" y="1243014"/>
            <a:ext cx="10515600" cy="5062538"/>
          </a:xfrm>
        </p:spPr>
        <p:txBody>
          <a:bodyPr>
            <a:noAutofit/>
          </a:bodyPr>
          <a:lstStyle/>
          <a:p>
            <a:pPr marL="0" indent="0">
              <a:buNone/>
            </a:pPr>
            <a:r>
              <a:rPr lang="en-US" sz="1600" dirty="0"/>
              <a:t>Alley, S., Van </a:t>
            </a:r>
            <a:r>
              <a:rPr lang="en-US" sz="1600" dirty="0" err="1"/>
              <a:t>Uffelen</a:t>
            </a:r>
            <a:r>
              <a:rPr lang="en-US" sz="1600" dirty="0"/>
              <a:t>, J. G., </a:t>
            </a:r>
            <a:r>
              <a:rPr lang="en-US" sz="1600" dirty="0" err="1"/>
              <a:t>Schoeppe</a:t>
            </a:r>
            <a:r>
              <a:rPr lang="en-US" sz="1600" dirty="0"/>
              <a:t>, S., Parkinson, L., Hunt, S., Power, D., Duncan, M. J., </a:t>
            </a:r>
            <a:r>
              <a:rPr lang="en-US" sz="1600" dirty="0" err="1"/>
              <a:t>Schneiders</a:t>
            </a:r>
            <a:r>
              <a:rPr lang="en-US" sz="1600" dirty="0"/>
              <a:t>, A., &amp; </a:t>
            </a:r>
            <a:r>
              <a:rPr lang="en-US" sz="1600" dirty="0" err="1"/>
              <a:t>Vandelanotte</a:t>
            </a:r>
            <a:r>
              <a:rPr lang="en-US" sz="1600" dirty="0"/>
              <a:t>, C. (2019). Efficacy of a computer-tailored web-based physical activity intervention using Fitbits for older adults: a </a:t>
            </a:r>
            <a:r>
              <a:rPr lang="en-US" sz="1600" dirty="0" err="1"/>
              <a:t>randomised</a:t>
            </a:r>
            <a:r>
              <a:rPr lang="en-US" sz="1600" dirty="0"/>
              <a:t> controlled trial protocol. </a:t>
            </a:r>
            <a:r>
              <a:rPr lang="en-US" sz="1600" i="1" dirty="0"/>
              <a:t>BMJ Open</a:t>
            </a:r>
            <a:r>
              <a:rPr lang="en-US" sz="1600" dirty="0"/>
              <a:t>, </a:t>
            </a:r>
            <a:r>
              <a:rPr lang="en-US" sz="1600" i="1" dirty="0"/>
              <a:t>9</a:t>
            </a:r>
            <a:r>
              <a:rPr lang="en-US" sz="1600" dirty="0"/>
              <a:t>(12), e033305. </a:t>
            </a:r>
            <a:r>
              <a:rPr lang="en-US" sz="1600" u="sng" dirty="0">
                <a:hlinkClick r:id="rId2"/>
              </a:rPr>
              <a:t>https://doi.org/10.1136/bmjopen-2019-033305</a:t>
            </a:r>
            <a:r>
              <a:rPr lang="en-US" sz="1600" dirty="0"/>
              <a:t> </a:t>
            </a:r>
          </a:p>
          <a:p>
            <a:pPr marL="0" indent="0">
              <a:buNone/>
            </a:pPr>
            <a:r>
              <a:rPr lang="en-US" sz="1600" dirty="0" err="1"/>
              <a:t>Aranganayagi</a:t>
            </a:r>
            <a:r>
              <a:rPr lang="en-US" sz="1600" dirty="0"/>
              <a:t>, S., &amp; </a:t>
            </a:r>
            <a:r>
              <a:rPr lang="en-US" sz="1600" dirty="0" err="1"/>
              <a:t>Thangavel</a:t>
            </a:r>
            <a:r>
              <a:rPr lang="en-US" sz="1600" dirty="0"/>
              <a:t>, K. (2009). Clustering Categorical Data Using Silhouette Coefficient as a Relocating Measure. In </a:t>
            </a:r>
            <a:r>
              <a:rPr lang="en-US" sz="1600" i="1" dirty="0"/>
              <a:t>In International Conference on Computational Intelligence and Multimedia Applications</a:t>
            </a:r>
            <a:r>
              <a:rPr lang="en-US" sz="1600" dirty="0"/>
              <a:t> (pp. 13–17). https://doi.org/10.1109/iccima.2007.328</a:t>
            </a:r>
          </a:p>
          <a:p>
            <a:pPr marL="0" indent="0">
              <a:buNone/>
            </a:pPr>
            <a:r>
              <a:rPr lang="en-US" sz="1600" dirty="0"/>
              <a:t>Bates, D. W., Saria, S., Ohno-Machado, L., Shah, A., &amp; Escobar, G. (2014). Big data in health care: Using analytics to identify and manage High-Risk and High-Cost patients. </a:t>
            </a:r>
            <a:r>
              <a:rPr lang="en-US" sz="1600" i="1" dirty="0"/>
              <a:t>Health Affairs</a:t>
            </a:r>
            <a:r>
              <a:rPr lang="en-US" sz="1600" dirty="0"/>
              <a:t>, </a:t>
            </a:r>
            <a:r>
              <a:rPr lang="en-US" sz="1600" i="1" dirty="0"/>
              <a:t>33</a:t>
            </a:r>
            <a:r>
              <a:rPr lang="en-US" sz="1600" dirty="0"/>
              <a:t>(7), 1123–1131. https://doi.org/10.1377/hlthaff.2014.0041</a:t>
            </a:r>
          </a:p>
          <a:p>
            <a:pPr marL="0" indent="0">
              <a:buNone/>
            </a:pPr>
            <a:r>
              <a:rPr lang="en-US" sz="1600" dirty="0" err="1"/>
              <a:t>Bouveyron</a:t>
            </a:r>
            <a:r>
              <a:rPr lang="en-US" sz="1600" dirty="0"/>
              <a:t>, C., &amp; Brunet-</a:t>
            </a:r>
            <a:r>
              <a:rPr lang="en-US" sz="1600" dirty="0" err="1"/>
              <a:t>Saumard</a:t>
            </a:r>
            <a:r>
              <a:rPr lang="en-US" sz="1600" dirty="0"/>
              <a:t>, C. (2014). Model-based clustering of high-dimensional data: A review. </a:t>
            </a:r>
            <a:r>
              <a:rPr lang="en-US" sz="1600" i="1" dirty="0"/>
              <a:t>Computational Statistics &amp; Data Analysis</a:t>
            </a:r>
            <a:r>
              <a:rPr lang="en-US" sz="1600" dirty="0"/>
              <a:t>, </a:t>
            </a:r>
            <a:r>
              <a:rPr lang="en-US" sz="1600" i="1" dirty="0"/>
              <a:t>71</a:t>
            </a:r>
            <a:r>
              <a:rPr lang="en-US" sz="1600" dirty="0"/>
              <a:t>, 52–78. </a:t>
            </a:r>
            <a:r>
              <a:rPr lang="en-US" sz="1600" u="sng" dirty="0">
                <a:hlinkClick r:id="rId3"/>
              </a:rPr>
              <a:t>https://doi.org/10.1016/j.csda.2012.12.008</a:t>
            </a:r>
            <a:endParaRPr lang="en-US" sz="1600" dirty="0"/>
          </a:p>
          <a:p>
            <a:pPr marL="0" indent="0">
              <a:buNone/>
            </a:pPr>
            <a:r>
              <a:rPr lang="en-US" sz="1600" dirty="0"/>
              <a:t>Goldstein, S. P., Evans, B. C., Flack, D., </a:t>
            </a:r>
            <a:r>
              <a:rPr lang="en-US" sz="1600" dirty="0" err="1"/>
              <a:t>Juarascio</a:t>
            </a:r>
            <a:r>
              <a:rPr lang="en-US" sz="1600" dirty="0"/>
              <a:t>, A., </a:t>
            </a:r>
            <a:r>
              <a:rPr lang="en-US" sz="1600" dirty="0" err="1"/>
              <a:t>Manasse</a:t>
            </a:r>
            <a:r>
              <a:rPr lang="en-US" sz="1600" dirty="0"/>
              <a:t>, S., Zhang, F., &amp; Forman, E. M. (2021). </a:t>
            </a:r>
            <a:r>
              <a:rPr lang="en-US" sz="1600" i="1" dirty="0"/>
              <a:t>Return of the restrict-binge cycle: A network analysis of the post-treatment period following a behavioral weight loss intervention</a:t>
            </a:r>
            <a:r>
              <a:rPr lang="en-US" sz="1600" dirty="0"/>
              <a:t>. Obesity, 29(1), 77-83.  </a:t>
            </a:r>
          </a:p>
          <a:p>
            <a:pPr marL="0" indent="0">
              <a:buNone/>
            </a:pPr>
            <a:r>
              <a:rPr lang="en-US" sz="1600" dirty="0" err="1"/>
              <a:t>Kom</a:t>
            </a:r>
            <a:r>
              <a:rPr lang="en-US" sz="1600" dirty="0"/>
              <a:t>, I. a. R. Y., </a:t>
            </a:r>
            <a:r>
              <a:rPr lang="en-US" sz="1600" dirty="0" err="1"/>
              <a:t>Dongelmans</a:t>
            </a:r>
            <a:r>
              <a:rPr lang="en-US" sz="1600" dirty="0"/>
              <a:t>, D. A., De Keizer, N. F., Jager, K. J., </a:t>
            </a:r>
            <a:r>
              <a:rPr lang="en-US" sz="1600" dirty="0" err="1"/>
              <a:t>Schut</a:t>
            </a:r>
            <a:r>
              <a:rPr lang="en-US" sz="1600" dirty="0"/>
              <a:t>, M. C., Abu-Hanna, A., &amp; </a:t>
            </a:r>
            <a:r>
              <a:rPr lang="en-US" sz="1600" dirty="0" err="1"/>
              <a:t>Klopotowska</a:t>
            </a:r>
            <a:r>
              <a:rPr lang="en-US" sz="1600" dirty="0"/>
              <a:t>, J. E. (2022). Electronic health record-based prediction models for in-hospital adverse drug event diagnosis or prognosis: a systematic review. </a:t>
            </a:r>
            <a:r>
              <a:rPr lang="en-US" sz="1600" i="1" dirty="0"/>
              <a:t>Journal of the American Medical Informatics Association</a:t>
            </a:r>
            <a:r>
              <a:rPr lang="en-US" sz="1600" dirty="0"/>
              <a:t>, </a:t>
            </a:r>
            <a:r>
              <a:rPr lang="en-US" sz="1600" i="1" dirty="0"/>
              <a:t>30</a:t>
            </a:r>
            <a:r>
              <a:rPr lang="en-US" sz="1600" dirty="0"/>
              <a:t>(5), 978–988. </a:t>
            </a:r>
            <a:r>
              <a:rPr lang="en-US" sz="1600" u="sng" dirty="0">
                <a:hlinkClick r:id="rId4"/>
              </a:rPr>
              <a:t>https://doi.org/10.1093/jamia/ocad014</a:t>
            </a:r>
            <a:r>
              <a:rPr lang="en-US" sz="1600" dirty="0"/>
              <a:t> </a:t>
            </a:r>
          </a:p>
          <a:p>
            <a:pPr marL="0" indent="0">
              <a:buNone/>
            </a:pPr>
            <a:r>
              <a:rPr lang="en-US" sz="1600" dirty="0"/>
              <a:t>Lever, J., </a:t>
            </a:r>
            <a:r>
              <a:rPr lang="en-US" sz="1600" dirty="0" err="1"/>
              <a:t>Krzywinski</a:t>
            </a:r>
            <a:r>
              <a:rPr lang="en-US" sz="1600" dirty="0"/>
              <a:t>, M., &amp; Altman, N. (2017). Principal component analysis. </a:t>
            </a:r>
            <a:r>
              <a:rPr lang="en-US" sz="1600" i="1" dirty="0"/>
              <a:t>Nature Methods</a:t>
            </a:r>
            <a:r>
              <a:rPr lang="en-US" sz="1600" dirty="0"/>
              <a:t>, </a:t>
            </a:r>
            <a:r>
              <a:rPr lang="en-US" sz="1600" i="1" dirty="0"/>
              <a:t>14</a:t>
            </a:r>
            <a:r>
              <a:rPr lang="en-US" sz="1600" dirty="0"/>
              <a:t>(7), 641–642. </a:t>
            </a:r>
            <a:r>
              <a:rPr lang="en-US" sz="1600" u="sng" dirty="0">
                <a:hlinkClick r:id="rId5"/>
              </a:rPr>
              <a:t>https://doi.org/10.1038/nmeth.4346</a:t>
            </a:r>
            <a:r>
              <a:rPr lang="en-US" sz="1600" dirty="0"/>
              <a:t> </a:t>
            </a:r>
          </a:p>
          <a:p>
            <a:pPr marL="0" indent="0">
              <a:buNone/>
            </a:pPr>
            <a:r>
              <a:rPr lang="en-US" sz="1600" dirty="0"/>
              <a:t> </a:t>
            </a:r>
          </a:p>
          <a:p>
            <a:endParaRPr lang="en-US" sz="1600" dirty="0"/>
          </a:p>
        </p:txBody>
      </p:sp>
    </p:spTree>
    <p:extLst>
      <p:ext uri="{BB962C8B-B14F-4D97-AF65-F5344CB8AC3E}">
        <p14:creationId xmlns:p14="http://schemas.microsoft.com/office/powerpoint/2010/main" val="1196597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34A40C-BF24-4750-9C2B-305D7206CEB5}"/>
              </a:ext>
            </a:extLst>
          </p:cNvPr>
          <p:cNvSpPr>
            <a:spLocks noGrp="1"/>
          </p:cNvSpPr>
          <p:nvPr>
            <p:ph idx="1"/>
          </p:nvPr>
        </p:nvSpPr>
        <p:spPr/>
        <p:txBody>
          <a:bodyPr>
            <a:normAutofit/>
          </a:bodyPr>
          <a:lstStyle/>
          <a:p>
            <a:pPr marL="0" indent="0">
              <a:buNone/>
            </a:pPr>
            <a:r>
              <a:rPr lang="en-US" sz="1600" dirty="0" err="1"/>
              <a:t>Rajkomar</a:t>
            </a:r>
            <a:r>
              <a:rPr lang="en-US" sz="1600" dirty="0"/>
              <a:t>, A., Oren, E., Chen, K., Dai, A. M., </a:t>
            </a:r>
            <a:r>
              <a:rPr lang="en-US" sz="1600" dirty="0" err="1"/>
              <a:t>Hajaj</a:t>
            </a:r>
            <a:r>
              <a:rPr lang="en-US" sz="1600" dirty="0"/>
              <a:t>, N., Hardt, M., Liu, P. J., Liu, X., Marcus, J., Sun, M., Sundberg, P., Yee, H., Zhang, K., Zhang, Y., Flores, G., Duggan, G. E., Irvine, J., Le, Q., </a:t>
            </a:r>
            <a:r>
              <a:rPr lang="en-US" sz="1600" dirty="0" err="1"/>
              <a:t>Litsch</a:t>
            </a:r>
            <a:r>
              <a:rPr lang="en-US" sz="1600" dirty="0"/>
              <a:t>, K., . . . Dean, J. (2018). Scalable and accurate deep learning with electronic health records. </a:t>
            </a:r>
            <a:r>
              <a:rPr lang="en-US" sz="1600" i="1" dirty="0" err="1"/>
              <a:t>Npj</a:t>
            </a:r>
            <a:r>
              <a:rPr lang="en-US" sz="1600" i="1" dirty="0"/>
              <a:t> Digital Medicine</a:t>
            </a:r>
            <a:r>
              <a:rPr lang="en-US" sz="1600" dirty="0"/>
              <a:t>, </a:t>
            </a:r>
            <a:r>
              <a:rPr lang="en-US" sz="1600" i="1" dirty="0"/>
              <a:t>1</a:t>
            </a:r>
            <a:r>
              <a:rPr lang="en-US" sz="1600" dirty="0"/>
              <a:t>(1). </a:t>
            </a:r>
            <a:r>
              <a:rPr lang="en-US" sz="1600" u="sng" dirty="0">
                <a:hlinkClick r:id="rId2"/>
              </a:rPr>
              <a:t>https://doi.org/10.1038/s41746-018-0029-1</a:t>
            </a:r>
            <a:r>
              <a:rPr lang="en-US" sz="1600" dirty="0"/>
              <a:t> </a:t>
            </a:r>
          </a:p>
          <a:p>
            <a:pPr marL="0" indent="0">
              <a:buNone/>
            </a:pPr>
            <a:r>
              <a:rPr lang="en-US" sz="1600" dirty="0"/>
              <a:t>Si, Y., Wang, J., Xu, H., &amp; Roberts, K. (2019). Enhancing clinical concept extraction with contextual embeddings. </a:t>
            </a:r>
            <a:r>
              <a:rPr lang="en-US" sz="1600" i="1" dirty="0"/>
              <a:t>Journal of the American Medical Informatics Association</a:t>
            </a:r>
            <a:r>
              <a:rPr lang="en-US" sz="1600" dirty="0"/>
              <a:t>, </a:t>
            </a:r>
            <a:r>
              <a:rPr lang="en-US" sz="1600" i="1" dirty="0"/>
              <a:t>26</a:t>
            </a:r>
            <a:r>
              <a:rPr lang="en-US" sz="1600" dirty="0"/>
              <a:t>(11), 1297–1304. </a:t>
            </a:r>
            <a:r>
              <a:rPr lang="en-US" sz="1600" u="sng" dirty="0">
                <a:hlinkClick r:id="rId3"/>
              </a:rPr>
              <a:t>https://doi.org/10.1093/jamia/ocz096</a:t>
            </a:r>
            <a:r>
              <a:rPr lang="en-US" sz="1600" dirty="0"/>
              <a:t> </a:t>
            </a:r>
          </a:p>
          <a:p>
            <a:pPr marL="0" indent="0">
              <a:buNone/>
            </a:pPr>
            <a:r>
              <a:rPr lang="en-US" sz="1600" dirty="0"/>
              <a:t>Tian, W., &amp; Tien, J. J. (2020). Health Behaviors and Health Status among Middle-Aged and Older Adults with Chronic Diseases in Taiwan. </a:t>
            </a:r>
            <a:r>
              <a:rPr lang="en-US" sz="1600" i="1" dirty="0"/>
              <a:t>International Journal of Environmental Research and Public Health</a:t>
            </a:r>
            <a:r>
              <a:rPr lang="en-US" sz="1600" dirty="0"/>
              <a:t>, </a:t>
            </a:r>
            <a:r>
              <a:rPr lang="en-US" sz="1600" i="1" dirty="0"/>
              <a:t>17</a:t>
            </a:r>
            <a:r>
              <a:rPr lang="en-US" sz="1600" dirty="0"/>
              <a:t>(19), 7196. </a:t>
            </a:r>
            <a:r>
              <a:rPr lang="en-US" sz="1600" u="sng" dirty="0">
                <a:hlinkClick r:id="rId4"/>
              </a:rPr>
              <a:t>https://doi.org/10.3390/ijerph17197196</a:t>
            </a:r>
            <a:r>
              <a:rPr lang="en-US" sz="1600" dirty="0"/>
              <a:t> </a:t>
            </a:r>
          </a:p>
          <a:p>
            <a:pPr marL="0" indent="0">
              <a:buNone/>
            </a:pPr>
            <a:r>
              <a:rPr lang="en-US" sz="1600" dirty="0" err="1"/>
              <a:t>Topol</a:t>
            </a:r>
            <a:r>
              <a:rPr lang="en-US" sz="1600" dirty="0"/>
              <a:t>, E. J. (2018). High-performance medicine: the convergence of human and artificial intelligence. </a:t>
            </a:r>
            <a:r>
              <a:rPr lang="en-US" sz="1600" i="1" dirty="0"/>
              <a:t>Nature Medicine</a:t>
            </a:r>
            <a:r>
              <a:rPr lang="en-US" sz="1600" dirty="0"/>
              <a:t>, </a:t>
            </a:r>
            <a:r>
              <a:rPr lang="en-US" sz="1600" i="1" dirty="0"/>
              <a:t>25</a:t>
            </a:r>
            <a:r>
              <a:rPr lang="en-US" sz="1600" dirty="0"/>
              <a:t>(1), 44–56. </a:t>
            </a:r>
            <a:r>
              <a:rPr lang="en-US" sz="1600" u="sng" dirty="0">
                <a:hlinkClick r:id="rId5"/>
              </a:rPr>
              <a:t>https://doi.org/10.1038/s41591-018-0300-7</a:t>
            </a:r>
            <a:r>
              <a:rPr lang="en-US" sz="1600" dirty="0"/>
              <a:t> </a:t>
            </a:r>
          </a:p>
          <a:p>
            <a:pPr marL="0" indent="0">
              <a:buNone/>
            </a:pPr>
            <a:r>
              <a:rPr lang="en-US" sz="1600" dirty="0"/>
              <a:t>Weiskopf, N. G., </a:t>
            </a:r>
            <a:r>
              <a:rPr lang="en-US" sz="1600" dirty="0" err="1"/>
              <a:t>Hripcsak</a:t>
            </a:r>
            <a:r>
              <a:rPr lang="en-US" sz="1600" dirty="0"/>
              <a:t>, G., Swaminathan, S., &amp; Weng, C. (2013). Defining and measuring completeness of electronic health records for secondary use. </a:t>
            </a:r>
            <a:r>
              <a:rPr lang="en-US" sz="1600" i="1" dirty="0"/>
              <a:t>Journal of Biomedical Informatics</a:t>
            </a:r>
            <a:r>
              <a:rPr lang="en-US" sz="1600" dirty="0"/>
              <a:t>, </a:t>
            </a:r>
            <a:r>
              <a:rPr lang="en-US" sz="1600" i="1" dirty="0"/>
              <a:t>46</a:t>
            </a:r>
            <a:r>
              <a:rPr lang="en-US" sz="1600" dirty="0"/>
              <a:t>(5), 830–836. </a:t>
            </a:r>
            <a:r>
              <a:rPr lang="en-US" sz="1600" u="sng" dirty="0">
                <a:hlinkClick r:id="rId6"/>
              </a:rPr>
              <a:t>https://doi.org/10.1016/j.jbi.2013.06.010</a:t>
            </a:r>
            <a:r>
              <a:rPr lang="en-US" sz="1600" dirty="0"/>
              <a:t> </a:t>
            </a:r>
          </a:p>
          <a:p>
            <a:endParaRPr lang="en-US" sz="1600" dirty="0"/>
          </a:p>
        </p:txBody>
      </p:sp>
    </p:spTree>
    <p:extLst>
      <p:ext uri="{BB962C8B-B14F-4D97-AF65-F5344CB8AC3E}">
        <p14:creationId xmlns:p14="http://schemas.microsoft.com/office/powerpoint/2010/main" val="1613635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of thank you for machine learning">
            <a:extLst>
              <a:ext uri="{FF2B5EF4-FFF2-40B4-BE49-F238E27FC236}">
                <a16:creationId xmlns:a16="http://schemas.microsoft.com/office/drawing/2014/main" id="{8F212EDB-281A-4567-A409-E90EF33DE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5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A44A180-F13B-4F0F-859B-D184A2278BF2}"/>
              </a:ext>
            </a:extLst>
          </p:cNvPr>
          <p:cNvSpPr/>
          <p:nvPr/>
        </p:nvSpPr>
        <p:spPr>
          <a:xfrm>
            <a:off x="661492" y="545305"/>
            <a:ext cx="6297018" cy="1033463"/>
          </a:xfrm>
          <a:prstGeom prst="rect">
            <a:avLst/>
          </a:prstGeom>
          <a:noFill/>
          <a:ln/>
        </p:spPr>
        <p:txBody>
          <a:bodyPr wrap="square" lIns="0" tIns="0" rIns="0" bIns="0" rtlCol="0" anchor="t"/>
          <a:lstStyle/>
          <a:p>
            <a:pPr>
              <a:lnSpc>
                <a:spcPts val="4042"/>
              </a:lnSpc>
            </a:pPr>
            <a:r>
              <a:rPr lang="en-US" sz="3250" dirty="0">
                <a:solidFill>
                  <a:srgbClr val="5C4E3D"/>
                </a:solidFill>
                <a:latin typeface="Times New Roman" panose="02020603050405020304" pitchFamily="18" charset="0"/>
                <a:ea typeface="Libre Baskerville" pitchFamily="34" charset="-122"/>
                <a:cs typeface="Times New Roman" panose="02020603050405020304" pitchFamily="18" charset="0"/>
              </a:rPr>
              <a:t>Introduction to Data-Driven Healthcare</a:t>
            </a:r>
            <a:endParaRPr lang="en-US" sz="3250" dirty="0">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5FE1304E-0BF5-42F8-9C54-839942C5FB41}"/>
              </a:ext>
            </a:extLst>
          </p:cNvPr>
          <p:cNvPicPr>
            <a:picLocks noChangeAspect="1"/>
          </p:cNvPicPr>
          <p:nvPr/>
        </p:nvPicPr>
        <p:blipFill>
          <a:blip r:embed="rId2"/>
          <a:stretch>
            <a:fillRect/>
          </a:stretch>
        </p:blipFill>
        <p:spPr>
          <a:xfrm>
            <a:off x="7620000" y="0"/>
            <a:ext cx="4572000" cy="6858000"/>
          </a:xfrm>
          <a:prstGeom prst="rect">
            <a:avLst/>
          </a:prstGeom>
        </p:spPr>
      </p:pic>
      <p:pic>
        <p:nvPicPr>
          <p:cNvPr id="4" name="Image 1" descr="preencoded.png">
            <a:extLst>
              <a:ext uri="{FF2B5EF4-FFF2-40B4-BE49-F238E27FC236}">
                <a16:creationId xmlns:a16="http://schemas.microsoft.com/office/drawing/2014/main" id="{5210474A-DCE3-4FB5-8945-42FB3B666A86}"/>
              </a:ext>
            </a:extLst>
          </p:cNvPr>
          <p:cNvPicPr>
            <a:picLocks noChangeAspect="1"/>
          </p:cNvPicPr>
          <p:nvPr/>
        </p:nvPicPr>
        <p:blipFill>
          <a:blip r:embed="rId3"/>
          <a:stretch>
            <a:fillRect/>
          </a:stretch>
        </p:blipFill>
        <p:spPr>
          <a:xfrm>
            <a:off x="661492" y="1826717"/>
            <a:ext cx="413444" cy="413444"/>
          </a:xfrm>
          <a:prstGeom prst="rect">
            <a:avLst/>
          </a:prstGeom>
        </p:spPr>
      </p:pic>
      <p:sp>
        <p:nvSpPr>
          <p:cNvPr id="5" name="Text 1">
            <a:extLst>
              <a:ext uri="{FF2B5EF4-FFF2-40B4-BE49-F238E27FC236}">
                <a16:creationId xmlns:a16="http://schemas.microsoft.com/office/drawing/2014/main" id="{517A803E-08E1-43F5-9573-29141A8C6B72}"/>
              </a:ext>
            </a:extLst>
          </p:cNvPr>
          <p:cNvSpPr/>
          <p:nvPr/>
        </p:nvSpPr>
        <p:spPr>
          <a:xfrm>
            <a:off x="661492" y="2446833"/>
            <a:ext cx="2067421" cy="258465"/>
          </a:xfrm>
          <a:prstGeom prst="rect">
            <a:avLst/>
          </a:prstGeom>
          <a:noFill/>
          <a:ln/>
        </p:spPr>
        <p:txBody>
          <a:bodyPr wrap="none" lIns="0" tIns="0" rIns="0" bIns="0" rtlCol="0" anchor="t"/>
          <a:lstStyle/>
          <a:p>
            <a:pPr>
              <a:lnSpc>
                <a:spcPts val="2000"/>
              </a:lnSpc>
            </a:pPr>
            <a:r>
              <a:rPr lang="en-US" sz="1625" dirty="0">
                <a:solidFill>
                  <a:srgbClr val="454240"/>
                </a:solidFill>
                <a:latin typeface="Libre Baskerville" pitchFamily="34" charset="0"/>
                <a:ea typeface="Libre Baskerville" pitchFamily="34" charset="-122"/>
                <a:cs typeface="Libre Baskerville" pitchFamily="34" charset="-120"/>
              </a:rPr>
              <a:t>Rising Concerns</a:t>
            </a:r>
            <a:endParaRPr lang="en-US" sz="1625" dirty="0"/>
          </a:p>
        </p:txBody>
      </p:sp>
      <p:sp>
        <p:nvSpPr>
          <p:cNvPr id="6" name="Text 2">
            <a:extLst>
              <a:ext uri="{FF2B5EF4-FFF2-40B4-BE49-F238E27FC236}">
                <a16:creationId xmlns:a16="http://schemas.microsoft.com/office/drawing/2014/main" id="{B0A00739-4753-42A3-96CB-7B3BD9A0A173}"/>
              </a:ext>
            </a:extLst>
          </p:cNvPr>
          <p:cNvSpPr/>
          <p:nvPr/>
        </p:nvSpPr>
        <p:spPr>
          <a:xfrm>
            <a:off x="661492" y="2804518"/>
            <a:ext cx="3045123" cy="1058466"/>
          </a:xfrm>
          <a:prstGeom prst="rect">
            <a:avLst/>
          </a:prstGeom>
          <a:noFill/>
          <a:ln/>
        </p:spPr>
        <p:txBody>
          <a:bodyPr wrap="square" lIns="0" tIns="0" rIns="0" bIns="0" rtlCol="0" anchor="t"/>
          <a:lstStyle/>
          <a:p>
            <a:pPr>
              <a:lnSpc>
                <a:spcPts val="2083"/>
              </a:lnSpc>
            </a:pPr>
            <a:r>
              <a:rPr lang="en-US" sz="1292" dirty="0">
                <a:solidFill>
                  <a:srgbClr val="454240"/>
                </a:solidFill>
                <a:latin typeface="DM Sans" pitchFamily="34" charset="0"/>
                <a:ea typeface="DM Sans" pitchFamily="34" charset="-122"/>
                <a:cs typeface="DM Sans" pitchFamily="34" charset="-120"/>
              </a:rPr>
              <a:t>Healthcare increasingly uses data to improve patient outcomes, addressing lifestyle diseases like obesity and diabetes.</a:t>
            </a:r>
            <a:endParaRPr lang="en-US" sz="1292" dirty="0"/>
          </a:p>
        </p:txBody>
      </p:sp>
      <p:pic>
        <p:nvPicPr>
          <p:cNvPr id="7" name="Image 2" descr="preencoded.png">
            <a:extLst>
              <a:ext uri="{FF2B5EF4-FFF2-40B4-BE49-F238E27FC236}">
                <a16:creationId xmlns:a16="http://schemas.microsoft.com/office/drawing/2014/main" id="{655D06DB-CCDE-4E83-9D1F-C3BCCACE1D58}"/>
              </a:ext>
            </a:extLst>
          </p:cNvPr>
          <p:cNvPicPr>
            <a:picLocks noChangeAspect="1"/>
          </p:cNvPicPr>
          <p:nvPr/>
        </p:nvPicPr>
        <p:blipFill>
          <a:blip r:embed="rId4"/>
          <a:stretch>
            <a:fillRect/>
          </a:stretch>
        </p:blipFill>
        <p:spPr>
          <a:xfrm>
            <a:off x="3913287" y="1826717"/>
            <a:ext cx="413444" cy="413444"/>
          </a:xfrm>
          <a:prstGeom prst="rect">
            <a:avLst/>
          </a:prstGeom>
        </p:spPr>
      </p:pic>
      <p:sp>
        <p:nvSpPr>
          <p:cNvPr id="8" name="Text 3">
            <a:extLst>
              <a:ext uri="{FF2B5EF4-FFF2-40B4-BE49-F238E27FC236}">
                <a16:creationId xmlns:a16="http://schemas.microsoft.com/office/drawing/2014/main" id="{03E7B8F9-BD95-4DB3-AEE6-9AF21D07A2E9}"/>
              </a:ext>
            </a:extLst>
          </p:cNvPr>
          <p:cNvSpPr/>
          <p:nvPr/>
        </p:nvSpPr>
        <p:spPr>
          <a:xfrm>
            <a:off x="3913287" y="2446833"/>
            <a:ext cx="2277765" cy="258465"/>
          </a:xfrm>
          <a:prstGeom prst="rect">
            <a:avLst/>
          </a:prstGeom>
          <a:noFill/>
          <a:ln/>
        </p:spPr>
        <p:txBody>
          <a:bodyPr wrap="none" lIns="0" tIns="0" rIns="0" bIns="0" rtlCol="0" anchor="t"/>
          <a:lstStyle/>
          <a:p>
            <a:pPr>
              <a:lnSpc>
                <a:spcPts val="2000"/>
              </a:lnSpc>
            </a:pPr>
            <a:r>
              <a:rPr lang="en-US" sz="1625" dirty="0">
                <a:solidFill>
                  <a:srgbClr val="454240"/>
                </a:solidFill>
                <a:latin typeface="Libre Baskerville" pitchFamily="34" charset="0"/>
                <a:ea typeface="Libre Baskerville" pitchFamily="34" charset="-122"/>
                <a:cs typeface="Libre Baskerville" pitchFamily="34" charset="-120"/>
              </a:rPr>
              <a:t>Patient Segmentation</a:t>
            </a:r>
            <a:endParaRPr lang="en-US" sz="1625" dirty="0"/>
          </a:p>
        </p:txBody>
      </p:sp>
      <p:sp>
        <p:nvSpPr>
          <p:cNvPr id="9" name="Text 4">
            <a:extLst>
              <a:ext uri="{FF2B5EF4-FFF2-40B4-BE49-F238E27FC236}">
                <a16:creationId xmlns:a16="http://schemas.microsoft.com/office/drawing/2014/main" id="{37972FD1-3250-47EA-96AF-64E0E1FCA265}"/>
              </a:ext>
            </a:extLst>
          </p:cNvPr>
          <p:cNvSpPr/>
          <p:nvPr/>
        </p:nvSpPr>
        <p:spPr>
          <a:xfrm>
            <a:off x="3913287" y="2804518"/>
            <a:ext cx="3045222" cy="1058466"/>
          </a:xfrm>
          <a:prstGeom prst="rect">
            <a:avLst/>
          </a:prstGeom>
          <a:noFill/>
          <a:ln/>
        </p:spPr>
        <p:txBody>
          <a:bodyPr wrap="square" lIns="0" tIns="0" rIns="0" bIns="0" rtlCol="0" anchor="t"/>
          <a:lstStyle/>
          <a:p>
            <a:pPr>
              <a:lnSpc>
                <a:spcPts val="2083"/>
              </a:lnSpc>
            </a:pPr>
            <a:r>
              <a:rPr lang="en-US" sz="1292" dirty="0">
                <a:solidFill>
                  <a:srgbClr val="454240"/>
                </a:solidFill>
                <a:latin typeface="DM Sans" pitchFamily="34" charset="0"/>
                <a:ea typeface="DM Sans" pitchFamily="34" charset="-122"/>
                <a:cs typeface="DM Sans" pitchFamily="34" charset="-120"/>
              </a:rPr>
              <a:t>Clustering and dimensionality reduction segment populations based on health behaviors for personalized wellness.</a:t>
            </a:r>
            <a:endParaRPr lang="en-US" sz="1292" dirty="0"/>
          </a:p>
        </p:txBody>
      </p:sp>
      <p:pic>
        <p:nvPicPr>
          <p:cNvPr id="10" name="Image 3" descr="preencoded.png">
            <a:extLst>
              <a:ext uri="{FF2B5EF4-FFF2-40B4-BE49-F238E27FC236}">
                <a16:creationId xmlns:a16="http://schemas.microsoft.com/office/drawing/2014/main" id="{7BB39E3E-FD10-4E56-98BD-2003F5892876}"/>
              </a:ext>
            </a:extLst>
          </p:cNvPr>
          <p:cNvPicPr>
            <a:picLocks noChangeAspect="1"/>
          </p:cNvPicPr>
          <p:nvPr/>
        </p:nvPicPr>
        <p:blipFill>
          <a:blip r:embed="rId5"/>
          <a:stretch>
            <a:fillRect/>
          </a:stretch>
        </p:blipFill>
        <p:spPr>
          <a:xfrm>
            <a:off x="3081238" y="4224461"/>
            <a:ext cx="413444" cy="413444"/>
          </a:xfrm>
          <a:prstGeom prst="rect">
            <a:avLst/>
          </a:prstGeom>
        </p:spPr>
      </p:pic>
      <p:sp>
        <p:nvSpPr>
          <p:cNvPr id="11" name="Text 5">
            <a:extLst>
              <a:ext uri="{FF2B5EF4-FFF2-40B4-BE49-F238E27FC236}">
                <a16:creationId xmlns:a16="http://schemas.microsoft.com/office/drawing/2014/main" id="{FE30DC47-1934-44A7-B430-88510F043EC9}"/>
              </a:ext>
            </a:extLst>
          </p:cNvPr>
          <p:cNvSpPr/>
          <p:nvPr/>
        </p:nvSpPr>
        <p:spPr>
          <a:xfrm>
            <a:off x="2343745" y="4885854"/>
            <a:ext cx="2419747" cy="258465"/>
          </a:xfrm>
          <a:prstGeom prst="rect">
            <a:avLst/>
          </a:prstGeom>
          <a:noFill/>
          <a:ln/>
        </p:spPr>
        <p:txBody>
          <a:bodyPr wrap="none" lIns="0" tIns="0" rIns="0" bIns="0" rtlCol="0" anchor="t"/>
          <a:lstStyle/>
          <a:p>
            <a:pPr>
              <a:lnSpc>
                <a:spcPts val="2000"/>
              </a:lnSpc>
            </a:pPr>
            <a:r>
              <a:rPr lang="en-US" sz="1625" dirty="0">
                <a:solidFill>
                  <a:srgbClr val="454240"/>
                </a:solidFill>
                <a:latin typeface="Libre Baskerville" pitchFamily="34" charset="0"/>
                <a:ea typeface="Libre Baskerville" pitchFamily="34" charset="-122"/>
                <a:cs typeface="Libre Baskerville" pitchFamily="34" charset="-120"/>
              </a:rPr>
              <a:t>Targeted Interventions</a:t>
            </a:r>
            <a:endParaRPr lang="en-US" sz="1625" dirty="0"/>
          </a:p>
        </p:txBody>
      </p:sp>
      <p:sp>
        <p:nvSpPr>
          <p:cNvPr id="12" name="Text 6">
            <a:extLst>
              <a:ext uri="{FF2B5EF4-FFF2-40B4-BE49-F238E27FC236}">
                <a16:creationId xmlns:a16="http://schemas.microsoft.com/office/drawing/2014/main" id="{81D93C48-E2B3-42F2-84DC-F0BA1F76E90C}"/>
              </a:ext>
            </a:extLst>
          </p:cNvPr>
          <p:cNvSpPr/>
          <p:nvPr/>
        </p:nvSpPr>
        <p:spPr>
          <a:xfrm>
            <a:off x="1972121" y="5254229"/>
            <a:ext cx="3045123" cy="1058466"/>
          </a:xfrm>
          <a:prstGeom prst="rect">
            <a:avLst/>
          </a:prstGeom>
          <a:noFill/>
          <a:ln/>
        </p:spPr>
        <p:txBody>
          <a:bodyPr wrap="square" lIns="0" tIns="0" rIns="0" bIns="0" rtlCol="0" anchor="t"/>
          <a:lstStyle/>
          <a:p>
            <a:pPr>
              <a:lnSpc>
                <a:spcPts val="2083"/>
              </a:lnSpc>
            </a:pPr>
            <a:r>
              <a:rPr lang="en-US" sz="1292" dirty="0">
                <a:solidFill>
                  <a:srgbClr val="454240"/>
                </a:solidFill>
                <a:latin typeface="DM Sans" pitchFamily="34" charset="0"/>
                <a:ea typeface="DM Sans" pitchFamily="34" charset="-122"/>
                <a:cs typeface="DM Sans" pitchFamily="34" charset="-120"/>
              </a:rPr>
              <a:t>Identifying distinct patient profiles informs customized fitness plans, dietary recommendations, and stress management.</a:t>
            </a:r>
            <a:endParaRPr lang="en-US" sz="1292" dirty="0"/>
          </a:p>
        </p:txBody>
      </p:sp>
    </p:spTree>
    <p:extLst>
      <p:ext uri="{BB962C8B-B14F-4D97-AF65-F5344CB8AC3E}">
        <p14:creationId xmlns:p14="http://schemas.microsoft.com/office/powerpoint/2010/main" val="3821819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CF12220-CB09-4D1A-BE48-8257B23FE0C3}"/>
              </a:ext>
            </a:extLst>
          </p:cNvPr>
          <p:cNvPicPr>
            <a:picLocks noChangeAspect="1"/>
          </p:cNvPicPr>
          <p:nvPr/>
        </p:nvPicPr>
        <p:blipFill>
          <a:blip r:embed="rId2"/>
          <a:stretch>
            <a:fillRect/>
          </a:stretch>
        </p:blipFill>
        <p:spPr>
          <a:xfrm>
            <a:off x="7263362" y="1485901"/>
            <a:ext cx="4928638" cy="3372206"/>
          </a:xfrm>
          <a:prstGeom prst="rect">
            <a:avLst/>
          </a:prstGeom>
        </p:spPr>
      </p:pic>
      <p:sp>
        <p:nvSpPr>
          <p:cNvPr id="3" name="Rectangle 2">
            <a:extLst>
              <a:ext uri="{FF2B5EF4-FFF2-40B4-BE49-F238E27FC236}">
                <a16:creationId xmlns:a16="http://schemas.microsoft.com/office/drawing/2014/main" id="{8F97D815-3B9D-4BD8-ACF9-378DFC8C69CF}"/>
              </a:ext>
            </a:extLst>
          </p:cNvPr>
          <p:cNvSpPr/>
          <p:nvPr/>
        </p:nvSpPr>
        <p:spPr>
          <a:xfrm>
            <a:off x="2305050" y="671484"/>
            <a:ext cx="6096000" cy="630942"/>
          </a:xfrm>
          <a:prstGeom prst="rect">
            <a:avLst/>
          </a:prstGeom>
        </p:spPr>
        <p:txBody>
          <a:bodyPr>
            <a:spAutoFit/>
          </a:bodyPr>
          <a:lstStyle/>
          <a:p>
            <a:pPr algn="ctr">
              <a:lnSpc>
                <a:spcPts val="4550"/>
              </a:lnSpc>
            </a:pPr>
            <a:r>
              <a:rPr lang="en-US" sz="3200" b="1" dirty="0">
                <a:solidFill>
                  <a:srgbClr val="5C4E3D"/>
                </a:solidFill>
                <a:latin typeface="Times New Roman" panose="02020603050405020304" pitchFamily="18" charset="0"/>
                <a:ea typeface="Libre Baskerville" pitchFamily="34" charset="-122"/>
                <a:cs typeface="Times New Roman" panose="02020603050405020304" pitchFamily="18" charset="0"/>
              </a:rPr>
              <a:t>Literature Review</a:t>
            </a:r>
            <a:endParaRPr lang="en-US" sz="3200" b="1"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739ADFDD-DE4A-4B02-A4BE-3F5889F00B57}"/>
              </a:ext>
            </a:extLst>
          </p:cNvPr>
          <p:cNvSpPr/>
          <p:nvPr/>
        </p:nvSpPr>
        <p:spPr>
          <a:xfrm>
            <a:off x="914235" y="1852851"/>
            <a:ext cx="6349127" cy="1184910"/>
          </a:xfrm>
          <a:prstGeom prst="rect">
            <a:avLst/>
          </a:prstGeom>
          <a:noFill/>
          <a:ln/>
        </p:spPr>
        <p:txBody>
          <a:bodyPr wrap="square" lIns="0" tIns="0" rIns="0" bIns="0" rtlCol="0" anchor="t"/>
          <a:lstStyle/>
          <a:p>
            <a:pPr marL="0" indent="0" algn="l">
              <a:lnSpc>
                <a:spcPts val="2300"/>
              </a:lnSpc>
              <a:buNone/>
            </a:pPr>
            <a:r>
              <a:rPr lang="en-US" sz="1450" dirty="0">
                <a:solidFill>
                  <a:srgbClr val="454240"/>
                </a:solidFill>
                <a:latin typeface="DM Sans" pitchFamily="34" charset="0"/>
                <a:ea typeface="DM Sans" pitchFamily="34" charset="-122"/>
                <a:cs typeface="DM Sans" pitchFamily="34" charset="-120"/>
              </a:rPr>
              <a:t>Clustering techniques like K-means and Hierarchical Clustering are valuable in healthcare analytics for identifying patient subgroups. Studies by Si et al. (2021) and Tian and Tien (2020) show their effectiveness in segmenting patients and identifying behavioral patterns.</a:t>
            </a:r>
            <a:endParaRPr lang="en-US" sz="1450" dirty="0"/>
          </a:p>
        </p:txBody>
      </p:sp>
      <p:sp>
        <p:nvSpPr>
          <p:cNvPr id="5" name="Text 2">
            <a:extLst>
              <a:ext uri="{FF2B5EF4-FFF2-40B4-BE49-F238E27FC236}">
                <a16:creationId xmlns:a16="http://schemas.microsoft.com/office/drawing/2014/main" id="{45152D83-EF31-4046-BAFD-B9F01C3338F0}"/>
              </a:ext>
            </a:extLst>
          </p:cNvPr>
          <p:cNvSpPr/>
          <p:nvPr/>
        </p:nvSpPr>
        <p:spPr>
          <a:xfrm>
            <a:off x="914234" y="3588186"/>
            <a:ext cx="6349127" cy="888682"/>
          </a:xfrm>
          <a:prstGeom prst="rect">
            <a:avLst/>
          </a:prstGeom>
          <a:noFill/>
          <a:ln/>
        </p:spPr>
        <p:txBody>
          <a:bodyPr wrap="square" lIns="0" tIns="0" rIns="0" bIns="0" rtlCol="0" anchor="t"/>
          <a:lstStyle/>
          <a:p>
            <a:pPr marL="0" indent="0" algn="l">
              <a:lnSpc>
                <a:spcPts val="2300"/>
              </a:lnSpc>
              <a:buNone/>
            </a:pPr>
            <a:r>
              <a:rPr lang="en-US" sz="1450" dirty="0">
                <a:solidFill>
                  <a:srgbClr val="454240"/>
                </a:solidFill>
                <a:latin typeface="DM Sans" pitchFamily="34" charset="0"/>
                <a:ea typeface="DM Sans" pitchFamily="34" charset="-122"/>
                <a:cs typeface="DM Sans" pitchFamily="34" charset="-120"/>
              </a:rPr>
              <a:t>Principal Component Analysis (PCA) reduces data complexity, improving clustering performance by reducing noise. Lever et al. (2017) highlight PCA's ability to preserve essential data variance.</a:t>
            </a:r>
            <a:endParaRPr lang="en-US" sz="1450" dirty="0"/>
          </a:p>
        </p:txBody>
      </p:sp>
      <p:sp>
        <p:nvSpPr>
          <p:cNvPr id="6" name="Text 3">
            <a:extLst>
              <a:ext uri="{FF2B5EF4-FFF2-40B4-BE49-F238E27FC236}">
                <a16:creationId xmlns:a16="http://schemas.microsoft.com/office/drawing/2014/main" id="{10D24772-60E8-4F0F-88A7-42DC74403EEF}"/>
              </a:ext>
            </a:extLst>
          </p:cNvPr>
          <p:cNvSpPr/>
          <p:nvPr/>
        </p:nvSpPr>
        <p:spPr>
          <a:xfrm>
            <a:off x="5591176" y="5408532"/>
            <a:ext cx="6349127" cy="888682"/>
          </a:xfrm>
          <a:prstGeom prst="rect">
            <a:avLst/>
          </a:prstGeom>
          <a:noFill/>
          <a:ln/>
        </p:spPr>
        <p:txBody>
          <a:bodyPr wrap="square" lIns="0" tIns="0" rIns="0" bIns="0" rtlCol="0" anchor="t"/>
          <a:lstStyle/>
          <a:p>
            <a:pPr marL="0" indent="0" algn="l">
              <a:lnSpc>
                <a:spcPts val="2300"/>
              </a:lnSpc>
              <a:buNone/>
            </a:pPr>
            <a:r>
              <a:rPr lang="en-US" sz="1450" dirty="0">
                <a:solidFill>
                  <a:srgbClr val="454240"/>
                </a:solidFill>
                <a:latin typeface="DM Sans" pitchFamily="34" charset="0"/>
                <a:ea typeface="DM Sans" pitchFamily="34" charset="-122"/>
                <a:cs typeface="DM Sans" pitchFamily="34" charset="-120"/>
              </a:rPr>
              <a:t>Despite advances, challenges remain in data quality and translating results into clinical practice. Recent work by Rajkomar et al. (2021) shows successful integration of machine learning into clinical workflows.</a:t>
            </a:r>
            <a:endParaRPr lang="en-US" sz="1450" dirty="0"/>
          </a:p>
        </p:txBody>
      </p:sp>
    </p:spTree>
    <p:extLst>
      <p:ext uri="{BB962C8B-B14F-4D97-AF65-F5344CB8AC3E}">
        <p14:creationId xmlns:p14="http://schemas.microsoft.com/office/powerpoint/2010/main" val="133436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3E41F10-7EE8-455D-A8A9-9CB7A934E561}"/>
              </a:ext>
            </a:extLst>
          </p:cNvPr>
          <p:cNvPicPr>
            <a:picLocks noChangeAspect="1"/>
          </p:cNvPicPr>
          <p:nvPr/>
        </p:nvPicPr>
        <p:blipFill>
          <a:blip r:embed="rId2"/>
          <a:stretch>
            <a:fillRect/>
          </a:stretch>
        </p:blipFill>
        <p:spPr>
          <a:xfrm>
            <a:off x="8084801" y="0"/>
            <a:ext cx="4107199" cy="6858000"/>
          </a:xfrm>
          <a:prstGeom prst="rect">
            <a:avLst/>
          </a:prstGeom>
        </p:spPr>
      </p:pic>
      <p:sp>
        <p:nvSpPr>
          <p:cNvPr id="3" name="Text 0">
            <a:extLst>
              <a:ext uri="{FF2B5EF4-FFF2-40B4-BE49-F238E27FC236}">
                <a16:creationId xmlns:a16="http://schemas.microsoft.com/office/drawing/2014/main" id="{89298C24-98F7-4433-8BDC-5837E50617DB}"/>
              </a:ext>
            </a:extLst>
          </p:cNvPr>
          <p:cNvSpPr/>
          <p:nvPr/>
        </p:nvSpPr>
        <p:spPr>
          <a:xfrm>
            <a:off x="0" y="169550"/>
            <a:ext cx="7729299" cy="1105376"/>
          </a:xfrm>
          <a:prstGeom prst="rect">
            <a:avLst/>
          </a:prstGeom>
          <a:noFill/>
          <a:ln/>
        </p:spPr>
        <p:txBody>
          <a:bodyPr wrap="square" lIns="0" tIns="0" rIns="0" bIns="0" rtlCol="0" anchor="t"/>
          <a:lstStyle/>
          <a:p>
            <a:pPr marL="0" indent="0" algn="ctr">
              <a:lnSpc>
                <a:spcPts val="4350"/>
              </a:lnSpc>
              <a:buNone/>
            </a:pPr>
            <a:r>
              <a:rPr lang="en-US" sz="3450" dirty="0">
                <a:solidFill>
                  <a:srgbClr val="5C4E3D"/>
                </a:solidFill>
                <a:latin typeface="Libre Baskerville" pitchFamily="34" charset="0"/>
                <a:ea typeface="Libre Baskerville" pitchFamily="34" charset="-122"/>
                <a:cs typeface="Libre Baskerville" pitchFamily="34" charset="-120"/>
              </a:rPr>
              <a:t>Methodology: Research Design and Data</a:t>
            </a:r>
            <a:endParaRPr lang="en-US" sz="3450" dirty="0"/>
          </a:p>
        </p:txBody>
      </p:sp>
      <p:sp>
        <p:nvSpPr>
          <p:cNvPr id="4" name="Shape 1">
            <a:extLst>
              <a:ext uri="{FF2B5EF4-FFF2-40B4-BE49-F238E27FC236}">
                <a16:creationId xmlns:a16="http://schemas.microsoft.com/office/drawing/2014/main" id="{9B5EE22E-7710-4B32-AA85-C791B22976FA}"/>
              </a:ext>
            </a:extLst>
          </p:cNvPr>
          <p:cNvSpPr/>
          <p:nvPr/>
        </p:nvSpPr>
        <p:spPr>
          <a:xfrm>
            <a:off x="178694" y="1145354"/>
            <a:ext cx="176808" cy="1301829"/>
          </a:xfrm>
          <a:prstGeom prst="roundRect">
            <a:avLst>
              <a:gd name="adj" fmla="val 42012"/>
            </a:avLst>
          </a:prstGeom>
          <a:solidFill>
            <a:srgbClr val="F7EDD4"/>
          </a:solidFill>
          <a:ln w="7620">
            <a:solidFill>
              <a:srgbClr val="DDD3BA"/>
            </a:solidFill>
            <a:prstDash val="solid"/>
          </a:ln>
        </p:spPr>
      </p:sp>
      <p:sp>
        <p:nvSpPr>
          <p:cNvPr id="5" name="Text 2">
            <a:extLst>
              <a:ext uri="{FF2B5EF4-FFF2-40B4-BE49-F238E27FC236}">
                <a16:creationId xmlns:a16="http://schemas.microsoft.com/office/drawing/2014/main" id="{9D1F513E-E81C-4267-8E5B-235C75B4ED35}"/>
              </a:ext>
            </a:extLst>
          </p:cNvPr>
          <p:cNvSpPr/>
          <p:nvPr/>
        </p:nvSpPr>
        <p:spPr>
          <a:xfrm>
            <a:off x="532310" y="1388479"/>
            <a:ext cx="2210633" cy="276344"/>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Research Design</a:t>
            </a:r>
            <a:endParaRPr lang="en-US" sz="1700" dirty="0"/>
          </a:p>
        </p:txBody>
      </p:sp>
      <p:sp>
        <p:nvSpPr>
          <p:cNvPr id="6" name="Text 3">
            <a:extLst>
              <a:ext uri="{FF2B5EF4-FFF2-40B4-BE49-F238E27FC236}">
                <a16:creationId xmlns:a16="http://schemas.microsoft.com/office/drawing/2014/main" id="{8D7EB6B5-3497-4B16-B5F6-C839DED1367A}"/>
              </a:ext>
            </a:extLst>
          </p:cNvPr>
          <p:cNvSpPr/>
          <p:nvPr/>
        </p:nvSpPr>
        <p:spPr>
          <a:xfrm>
            <a:off x="532310" y="1770908"/>
            <a:ext cx="7375684" cy="565785"/>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Quantitative, exploratory analytics using unsupervised machine learning to identify patient segments based on lifestyle factors.</a:t>
            </a:r>
            <a:endParaRPr lang="en-US" sz="1350" dirty="0"/>
          </a:p>
        </p:txBody>
      </p:sp>
      <p:sp>
        <p:nvSpPr>
          <p:cNvPr id="7" name="Shape 4">
            <a:extLst>
              <a:ext uri="{FF2B5EF4-FFF2-40B4-BE49-F238E27FC236}">
                <a16:creationId xmlns:a16="http://schemas.microsoft.com/office/drawing/2014/main" id="{DC8AB4E3-EBB7-4DC6-BDFB-7224A9D7B8D8}"/>
              </a:ext>
            </a:extLst>
          </p:cNvPr>
          <p:cNvSpPr/>
          <p:nvPr/>
        </p:nvSpPr>
        <p:spPr>
          <a:xfrm>
            <a:off x="443966" y="2646137"/>
            <a:ext cx="176808" cy="1301829"/>
          </a:xfrm>
          <a:prstGeom prst="roundRect">
            <a:avLst>
              <a:gd name="adj" fmla="val 42012"/>
            </a:avLst>
          </a:prstGeom>
          <a:solidFill>
            <a:srgbClr val="F7EDD4"/>
          </a:solidFill>
          <a:ln w="7620">
            <a:solidFill>
              <a:srgbClr val="DDD3BA"/>
            </a:solidFill>
            <a:prstDash val="solid"/>
          </a:ln>
        </p:spPr>
      </p:sp>
      <p:sp>
        <p:nvSpPr>
          <p:cNvPr id="8" name="Text 5">
            <a:extLst>
              <a:ext uri="{FF2B5EF4-FFF2-40B4-BE49-F238E27FC236}">
                <a16:creationId xmlns:a16="http://schemas.microsoft.com/office/drawing/2014/main" id="{1DC0387C-F0A6-471E-AA5D-5EFAF4375128}"/>
              </a:ext>
            </a:extLst>
          </p:cNvPr>
          <p:cNvSpPr/>
          <p:nvPr/>
        </p:nvSpPr>
        <p:spPr>
          <a:xfrm>
            <a:off x="797581" y="2822944"/>
            <a:ext cx="2210633" cy="276344"/>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Data Source</a:t>
            </a:r>
            <a:endParaRPr lang="en-US" sz="1700" dirty="0"/>
          </a:p>
        </p:txBody>
      </p:sp>
      <p:sp>
        <p:nvSpPr>
          <p:cNvPr id="9" name="Text 6">
            <a:extLst>
              <a:ext uri="{FF2B5EF4-FFF2-40B4-BE49-F238E27FC236}">
                <a16:creationId xmlns:a16="http://schemas.microsoft.com/office/drawing/2014/main" id="{D60FAE2A-50A2-475A-A09E-5A247BDED16C}"/>
              </a:ext>
            </a:extLst>
          </p:cNvPr>
          <p:cNvSpPr/>
          <p:nvPr/>
        </p:nvSpPr>
        <p:spPr>
          <a:xfrm>
            <a:off x="797581" y="3205373"/>
            <a:ext cx="7110412" cy="565785"/>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Simulated_health_wellness_data.csv dataset with 200 anonymized patient records, including exercise, meals, sleep, stress, and BMI.</a:t>
            </a:r>
            <a:endParaRPr lang="en-US" sz="1350" dirty="0"/>
          </a:p>
        </p:txBody>
      </p:sp>
      <p:sp>
        <p:nvSpPr>
          <p:cNvPr id="10" name="Shape 7">
            <a:extLst>
              <a:ext uri="{FF2B5EF4-FFF2-40B4-BE49-F238E27FC236}">
                <a16:creationId xmlns:a16="http://schemas.microsoft.com/office/drawing/2014/main" id="{DE696DAE-F2C9-418E-86F4-FF48E96D8BE6}"/>
              </a:ext>
            </a:extLst>
          </p:cNvPr>
          <p:cNvSpPr/>
          <p:nvPr/>
        </p:nvSpPr>
        <p:spPr>
          <a:xfrm>
            <a:off x="709237" y="4080602"/>
            <a:ext cx="176808" cy="1301829"/>
          </a:xfrm>
          <a:prstGeom prst="roundRect">
            <a:avLst>
              <a:gd name="adj" fmla="val 42012"/>
            </a:avLst>
          </a:prstGeom>
          <a:solidFill>
            <a:srgbClr val="F7EDD4"/>
          </a:solidFill>
          <a:ln w="7620">
            <a:solidFill>
              <a:srgbClr val="DDD3BA"/>
            </a:solidFill>
            <a:prstDash val="solid"/>
          </a:ln>
        </p:spPr>
      </p:sp>
      <p:sp>
        <p:nvSpPr>
          <p:cNvPr id="11" name="Text 8">
            <a:extLst>
              <a:ext uri="{FF2B5EF4-FFF2-40B4-BE49-F238E27FC236}">
                <a16:creationId xmlns:a16="http://schemas.microsoft.com/office/drawing/2014/main" id="{C339FE85-8953-456F-B0DD-D4C721BD505F}"/>
              </a:ext>
            </a:extLst>
          </p:cNvPr>
          <p:cNvSpPr/>
          <p:nvPr/>
        </p:nvSpPr>
        <p:spPr>
          <a:xfrm>
            <a:off x="1062852" y="4257409"/>
            <a:ext cx="2210633" cy="276344"/>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Data Analysis</a:t>
            </a:r>
            <a:endParaRPr lang="en-US" sz="1700" dirty="0"/>
          </a:p>
        </p:txBody>
      </p:sp>
      <p:sp>
        <p:nvSpPr>
          <p:cNvPr id="12" name="Text 9">
            <a:extLst>
              <a:ext uri="{FF2B5EF4-FFF2-40B4-BE49-F238E27FC236}">
                <a16:creationId xmlns:a16="http://schemas.microsoft.com/office/drawing/2014/main" id="{301EA670-FFE5-4168-9A37-53C69BB8849F}"/>
              </a:ext>
            </a:extLst>
          </p:cNvPr>
          <p:cNvSpPr/>
          <p:nvPr/>
        </p:nvSpPr>
        <p:spPr>
          <a:xfrm>
            <a:off x="1062852" y="4639838"/>
            <a:ext cx="6845141" cy="565785"/>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Four-phase approach: preprocessing (Z-score normalization), EDA, clustering (K-Means, Hierarchical), and dimensionality reduction (PCA).</a:t>
            </a:r>
            <a:endParaRPr lang="en-US" sz="1350" dirty="0"/>
          </a:p>
        </p:txBody>
      </p:sp>
      <p:sp>
        <p:nvSpPr>
          <p:cNvPr id="13" name="Shape 10">
            <a:extLst>
              <a:ext uri="{FF2B5EF4-FFF2-40B4-BE49-F238E27FC236}">
                <a16:creationId xmlns:a16="http://schemas.microsoft.com/office/drawing/2014/main" id="{F03A8348-6022-4C01-ABE1-0C671C3EEA51}"/>
              </a:ext>
            </a:extLst>
          </p:cNvPr>
          <p:cNvSpPr/>
          <p:nvPr/>
        </p:nvSpPr>
        <p:spPr>
          <a:xfrm>
            <a:off x="974508" y="5515067"/>
            <a:ext cx="176808" cy="1301829"/>
          </a:xfrm>
          <a:prstGeom prst="roundRect">
            <a:avLst>
              <a:gd name="adj" fmla="val 42012"/>
            </a:avLst>
          </a:prstGeom>
          <a:solidFill>
            <a:srgbClr val="F7EDD4"/>
          </a:solidFill>
          <a:ln w="7620">
            <a:solidFill>
              <a:srgbClr val="DDD3BA"/>
            </a:solidFill>
            <a:prstDash val="solid"/>
          </a:ln>
        </p:spPr>
      </p:sp>
      <p:sp>
        <p:nvSpPr>
          <p:cNvPr id="14" name="Text 11">
            <a:extLst>
              <a:ext uri="{FF2B5EF4-FFF2-40B4-BE49-F238E27FC236}">
                <a16:creationId xmlns:a16="http://schemas.microsoft.com/office/drawing/2014/main" id="{0CCB12D5-3E45-41AE-A044-AF33C3863440}"/>
              </a:ext>
            </a:extLst>
          </p:cNvPr>
          <p:cNvSpPr/>
          <p:nvPr/>
        </p:nvSpPr>
        <p:spPr>
          <a:xfrm>
            <a:off x="1328124" y="5691874"/>
            <a:ext cx="2210633" cy="276344"/>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Model Evaluation</a:t>
            </a:r>
            <a:endParaRPr lang="en-US" sz="1700" dirty="0"/>
          </a:p>
        </p:txBody>
      </p:sp>
      <p:sp>
        <p:nvSpPr>
          <p:cNvPr id="15" name="Text 12">
            <a:extLst>
              <a:ext uri="{FF2B5EF4-FFF2-40B4-BE49-F238E27FC236}">
                <a16:creationId xmlns:a16="http://schemas.microsoft.com/office/drawing/2014/main" id="{A709DA23-A6A1-4986-AEDF-6DC6E056C1A3}"/>
              </a:ext>
            </a:extLst>
          </p:cNvPr>
          <p:cNvSpPr/>
          <p:nvPr/>
        </p:nvSpPr>
        <p:spPr>
          <a:xfrm>
            <a:off x="1328123" y="6074303"/>
            <a:ext cx="6579870" cy="565785"/>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Assessed cluster quality using silhouette scores, within-cluster sum of squares, and Dunn indices, visualized with scatter plots and parallel coordinate plots.</a:t>
            </a:r>
            <a:endParaRPr lang="en-US" sz="1350" dirty="0"/>
          </a:p>
        </p:txBody>
      </p:sp>
    </p:spTree>
    <p:extLst>
      <p:ext uri="{BB962C8B-B14F-4D97-AF65-F5344CB8AC3E}">
        <p14:creationId xmlns:p14="http://schemas.microsoft.com/office/powerpoint/2010/main" val="127568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7BA7B22-8FA4-42F9-8CF4-797F3575F2EF}"/>
              </a:ext>
            </a:extLst>
          </p:cNvPr>
          <p:cNvSpPr/>
          <p:nvPr/>
        </p:nvSpPr>
        <p:spPr>
          <a:xfrm>
            <a:off x="2451139" y="445388"/>
            <a:ext cx="7714893" cy="396835"/>
          </a:xfrm>
          <a:prstGeom prst="rect">
            <a:avLst/>
          </a:prstGeom>
          <a:noFill/>
          <a:ln/>
        </p:spPr>
        <p:txBody>
          <a:bodyPr wrap="none" lIns="0" tIns="0" rIns="0" bIns="0" rtlCol="0" anchor="t"/>
          <a:lstStyle/>
          <a:p>
            <a:pPr marL="0" indent="0" algn="ctr">
              <a:lnSpc>
                <a:spcPts val="3100"/>
              </a:lnSpc>
              <a:buNone/>
            </a:pPr>
            <a:r>
              <a:rPr lang="en-US" sz="3200" dirty="0">
                <a:latin typeface="Times New Roman" panose="02020603050405020304" pitchFamily="18" charset="0"/>
                <a:cs typeface="Times New Roman" panose="02020603050405020304" pitchFamily="18" charset="0"/>
              </a:rPr>
              <a:t>Findings</a:t>
            </a:r>
          </a:p>
        </p:txBody>
      </p:sp>
      <p:sp>
        <p:nvSpPr>
          <p:cNvPr id="3" name="Text 0">
            <a:extLst>
              <a:ext uri="{FF2B5EF4-FFF2-40B4-BE49-F238E27FC236}">
                <a16:creationId xmlns:a16="http://schemas.microsoft.com/office/drawing/2014/main" id="{E4370E12-E42C-4211-A332-EE4592D75A1E}"/>
              </a:ext>
            </a:extLst>
          </p:cNvPr>
          <p:cNvSpPr/>
          <p:nvPr/>
        </p:nvSpPr>
        <p:spPr>
          <a:xfrm>
            <a:off x="2238553" y="1216104"/>
            <a:ext cx="7714893" cy="396835"/>
          </a:xfrm>
          <a:prstGeom prst="rect">
            <a:avLst/>
          </a:prstGeom>
          <a:noFill/>
          <a:ln/>
        </p:spPr>
        <p:txBody>
          <a:bodyPr wrap="none" lIns="0" tIns="0" rIns="0" bIns="0" rtlCol="0" anchor="t"/>
          <a:lstStyle/>
          <a:p>
            <a:pPr marL="0" indent="0" algn="ctr">
              <a:lnSpc>
                <a:spcPts val="3100"/>
              </a:lnSpc>
              <a:buNone/>
            </a:pPr>
            <a:r>
              <a:rPr lang="en-US" sz="2800" dirty="0">
                <a:latin typeface="Times New Roman" panose="02020603050405020304" pitchFamily="18" charset="0"/>
                <a:ea typeface="Libre Baskerville" pitchFamily="34" charset="-122"/>
                <a:cs typeface="Times New Roman" panose="02020603050405020304" pitchFamily="18" charset="0"/>
              </a:rPr>
              <a:t>Exploratory Data Analysis</a:t>
            </a:r>
            <a:endParaRPr lang="en-US" sz="28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A67BEE5-0A2F-489B-B8C1-00B6C2B08C96}"/>
              </a:ext>
            </a:extLst>
          </p:cNvPr>
          <p:cNvGraphicFramePr>
            <a:graphicFrameLocks noGrp="1"/>
          </p:cNvGraphicFramePr>
          <p:nvPr>
            <p:extLst>
              <p:ext uri="{D42A27DB-BD31-4B8C-83A1-F6EECF244321}">
                <p14:modId xmlns:p14="http://schemas.microsoft.com/office/powerpoint/2010/main" val="2382152850"/>
              </p:ext>
            </p:extLst>
          </p:nvPr>
        </p:nvGraphicFramePr>
        <p:xfrm>
          <a:off x="209551" y="1951421"/>
          <a:ext cx="7434263" cy="3690471"/>
        </p:xfrm>
        <a:graphic>
          <a:graphicData uri="http://schemas.openxmlformats.org/drawingml/2006/table">
            <a:tbl>
              <a:tblPr firstRow="1" firstCol="1" bandRow="1">
                <a:tableStyleId>{5C22544A-7EE6-4342-B048-85BDC9FD1C3A}</a:tableStyleId>
              </a:tblPr>
              <a:tblGrid>
                <a:gridCol w="918143">
                  <a:extLst>
                    <a:ext uri="{9D8B030D-6E8A-4147-A177-3AD203B41FA5}">
                      <a16:colId xmlns:a16="http://schemas.microsoft.com/office/drawing/2014/main" val="1098890609"/>
                    </a:ext>
                  </a:extLst>
                </a:gridCol>
                <a:gridCol w="1303224">
                  <a:extLst>
                    <a:ext uri="{9D8B030D-6E8A-4147-A177-3AD203B41FA5}">
                      <a16:colId xmlns:a16="http://schemas.microsoft.com/office/drawing/2014/main" val="128685287"/>
                    </a:ext>
                  </a:extLst>
                </a:gridCol>
                <a:gridCol w="1303224">
                  <a:extLst>
                    <a:ext uri="{9D8B030D-6E8A-4147-A177-3AD203B41FA5}">
                      <a16:colId xmlns:a16="http://schemas.microsoft.com/office/drawing/2014/main" val="3607191056"/>
                    </a:ext>
                  </a:extLst>
                </a:gridCol>
                <a:gridCol w="1303224">
                  <a:extLst>
                    <a:ext uri="{9D8B030D-6E8A-4147-A177-3AD203B41FA5}">
                      <a16:colId xmlns:a16="http://schemas.microsoft.com/office/drawing/2014/main" val="1416465681"/>
                    </a:ext>
                  </a:extLst>
                </a:gridCol>
                <a:gridCol w="1303224">
                  <a:extLst>
                    <a:ext uri="{9D8B030D-6E8A-4147-A177-3AD203B41FA5}">
                      <a16:colId xmlns:a16="http://schemas.microsoft.com/office/drawing/2014/main" val="2174314212"/>
                    </a:ext>
                  </a:extLst>
                </a:gridCol>
                <a:gridCol w="1303224">
                  <a:extLst>
                    <a:ext uri="{9D8B030D-6E8A-4147-A177-3AD203B41FA5}">
                      <a16:colId xmlns:a16="http://schemas.microsoft.com/office/drawing/2014/main" val="2174943248"/>
                    </a:ext>
                  </a:extLst>
                </a:gridCol>
              </a:tblGrid>
              <a:tr h="705443">
                <a:tc>
                  <a:txBody>
                    <a:bodyPr/>
                    <a:lstStyle/>
                    <a:p>
                      <a:pPr marL="0" marR="0">
                        <a:lnSpc>
                          <a:spcPct val="200000"/>
                        </a:lnSpc>
                        <a:spcBef>
                          <a:spcPts val="600"/>
                        </a:spcBef>
                        <a:spcAft>
                          <a:spcPts val="1400"/>
                        </a:spcAft>
                      </a:pPr>
                      <a:r>
                        <a:rPr lang="en-US" sz="1200">
                          <a:effectLst/>
                        </a:rPr>
                        <a:t>Statistic</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Exercise_Time_Min</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Healthy_Meals_Per_Day</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Sleep_Hours_Per_Night</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Stress_Level</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BMI</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718160026"/>
                  </a:ext>
                </a:extLst>
              </a:tr>
              <a:tr h="325655">
                <a:tc>
                  <a:txBody>
                    <a:bodyPr/>
                    <a:lstStyle/>
                    <a:p>
                      <a:pPr marL="0" marR="0">
                        <a:lnSpc>
                          <a:spcPct val="200000"/>
                        </a:lnSpc>
                        <a:spcBef>
                          <a:spcPts val="600"/>
                        </a:spcBef>
                        <a:spcAft>
                          <a:spcPts val="1400"/>
                        </a:spcAft>
                      </a:pPr>
                      <a:r>
                        <a:rPr lang="en-US" sz="1200">
                          <a:effectLst/>
                        </a:rPr>
                        <a:t>count</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200.000000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200.000000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200.000000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200.000000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200.000000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3217572039"/>
                  </a:ext>
                </a:extLst>
              </a:tr>
              <a:tr h="325655">
                <a:tc>
                  <a:txBody>
                    <a:bodyPr/>
                    <a:lstStyle/>
                    <a:p>
                      <a:pPr marL="0" marR="0">
                        <a:lnSpc>
                          <a:spcPct val="200000"/>
                        </a:lnSpc>
                        <a:spcBef>
                          <a:spcPts val="600"/>
                        </a:spcBef>
                        <a:spcAft>
                          <a:spcPts val="1400"/>
                        </a:spcAft>
                      </a:pPr>
                      <a:r>
                        <a:rPr lang="en-US" sz="1200">
                          <a:effectLst/>
                        </a:rPr>
                        <a:t>mean</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29.569384</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2.850000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6.940130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4.995000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25.149719</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4112700940"/>
                  </a:ext>
                </a:extLst>
              </a:tr>
              <a:tr h="325655">
                <a:tc>
                  <a:txBody>
                    <a:bodyPr/>
                    <a:lstStyle/>
                    <a:p>
                      <a:pPr marL="0" marR="0">
                        <a:lnSpc>
                          <a:spcPct val="200000"/>
                        </a:lnSpc>
                        <a:spcBef>
                          <a:spcPts val="600"/>
                        </a:spcBef>
                        <a:spcAft>
                          <a:spcPts val="1400"/>
                        </a:spcAft>
                      </a:pPr>
                      <a:r>
                        <a:rPr lang="en-US" sz="1200">
                          <a:effectLst/>
                        </a:rPr>
                        <a:t>std</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9.218449</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1.747216</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1.401483</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2.605556</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5.070047</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881542358"/>
                  </a:ext>
                </a:extLst>
              </a:tr>
              <a:tr h="325655">
                <a:tc>
                  <a:txBody>
                    <a:bodyPr/>
                    <a:lstStyle/>
                    <a:p>
                      <a:pPr marL="0" marR="0">
                        <a:lnSpc>
                          <a:spcPct val="200000"/>
                        </a:lnSpc>
                        <a:spcBef>
                          <a:spcPts val="600"/>
                        </a:spcBef>
                        <a:spcAft>
                          <a:spcPts val="1400"/>
                        </a:spcAft>
                      </a:pPr>
                      <a:r>
                        <a:rPr lang="en-US" sz="1200">
                          <a:effectLst/>
                        </a:rPr>
                        <a:t>min</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4.859021</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0.000000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3.088343</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12.502971</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859374488"/>
                  </a:ext>
                </a:extLst>
              </a:tr>
              <a:tr h="325655">
                <a:tc>
                  <a:txBody>
                    <a:bodyPr/>
                    <a:lstStyle/>
                    <a:p>
                      <a:pPr marL="0" marR="0">
                        <a:lnSpc>
                          <a:spcPct val="200000"/>
                        </a:lnSpc>
                        <a:spcBef>
                          <a:spcPts val="600"/>
                        </a:spcBef>
                        <a:spcAft>
                          <a:spcPts val="1400"/>
                        </a:spcAft>
                      </a:pPr>
                      <a:r>
                        <a:rPr lang="en-US" sz="1200" dirty="0">
                          <a:effectLst/>
                        </a:rPr>
                        <a:t>25% (Q1)</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22.948723</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5.967243</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3.000000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21.458196</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063036234"/>
                  </a:ext>
                </a:extLst>
              </a:tr>
              <a:tr h="705443">
                <a:tc>
                  <a:txBody>
                    <a:bodyPr/>
                    <a:lstStyle/>
                    <a:p>
                      <a:pPr marL="0" marR="0">
                        <a:lnSpc>
                          <a:spcPct val="200000"/>
                        </a:lnSpc>
                        <a:spcBef>
                          <a:spcPts val="600"/>
                        </a:spcBef>
                        <a:spcAft>
                          <a:spcPts val="1400"/>
                        </a:spcAft>
                      </a:pPr>
                      <a:r>
                        <a:rPr lang="en-US" sz="1200">
                          <a:effectLst/>
                        </a:rPr>
                        <a:t>50% (median)</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29.958081</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3.000000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6.972331</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5.000000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25.155662</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317447645"/>
                  </a:ext>
                </a:extLst>
              </a:tr>
              <a:tr h="325655">
                <a:tc>
                  <a:txBody>
                    <a:bodyPr/>
                    <a:lstStyle/>
                    <a:p>
                      <a:pPr marL="0" marR="0">
                        <a:lnSpc>
                          <a:spcPct val="200000"/>
                        </a:lnSpc>
                        <a:spcBef>
                          <a:spcPts val="600"/>
                        </a:spcBef>
                        <a:spcAft>
                          <a:spcPts val="1400"/>
                        </a:spcAft>
                      </a:pPr>
                      <a:r>
                        <a:rPr lang="en-US" sz="1200">
                          <a:effectLst/>
                        </a:rPr>
                        <a:t>75% (Q3)</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35.008525</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4.000000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7.886509</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7.000000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28.011155</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936391432"/>
                  </a:ext>
                </a:extLst>
              </a:tr>
              <a:tr h="325655">
                <a:tc>
                  <a:txBody>
                    <a:bodyPr/>
                    <a:lstStyle/>
                    <a:p>
                      <a:pPr marL="0" marR="0">
                        <a:lnSpc>
                          <a:spcPct val="200000"/>
                        </a:lnSpc>
                        <a:spcBef>
                          <a:spcPts val="600"/>
                        </a:spcBef>
                        <a:spcAft>
                          <a:spcPts val="1400"/>
                        </a:spcAft>
                      </a:pPr>
                      <a:r>
                        <a:rPr lang="en-US" sz="1200">
                          <a:effectLst/>
                        </a:rPr>
                        <a:t>max</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53.098227</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7.000000</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10.708419</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9.000000</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37.840594</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3702224286"/>
                  </a:ext>
                </a:extLst>
              </a:tr>
            </a:tbl>
          </a:graphicData>
        </a:graphic>
      </p:graphicFrame>
      <p:pic>
        <p:nvPicPr>
          <p:cNvPr id="7" name="Picture 6" descr="C:\Users\HP\AppData\Local\Microsoft\Windows\INetCache\Content.MSO\689764F0.tmp">
            <a:extLst>
              <a:ext uri="{FF2B5EF4-FFF2-40B4-BE49-F238E27FC236}">
                <a16:creationId xmlns:a16="http://schemas.microsoft.com/office/drawing/2014/main" id="{D129497C-4247-45E9-933F-97135D6FCBBD}"/>
              </a:ext>
            </a:extLst>
          </p:cNvPr>
          <p:cNvPicPr/>
          <p:nvPr/>
        </p:nvPicPr>
        <p:blipFill rotWithShape="1">
          <a:blip r:embed="rId3">
            <a:extLst>
              <a:ext uri="{28A0092B-C50C-407E-A947-70E740481C1C}">
                <a14:useLocalDpi xmlns:a14="http://schemas.microsoft.com/office/drawing/2010/main" val="0"/>
              </a:ext>
            </a:extLst>
          </a:blip>
          <a:srcRect t="50322" r="66179"/>
          <a:stretch/>
        </p:blipFill>
        <p:spPr bwMode="auto">
          <a:xfrm>
            <a:off x="7822882" y="1892291"/>
            <a:ext cx="4159567" cy="37496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393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AppData\Local\Microsoft\Windows\INetCache\Content.MSO\18D1487E.tmp">
            <a:extLst>
              <a:ext uri="{FF2B5EF4-FFF2-40B4-BE49-F238E27FC236}">
                <a16:creationId xmlns:a16="http://schemas.microsoft.com/office/drawing/2014/main" id="{4D1245A6-6F2C-430F-A952-1B5808C1093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87158"/>
            <a:ext cx="5743575" cy="5226685"/>
          </a:xfrm>
          <a:prstGeom prst="rect">
            <a:avLst/>
          </a:prstGeom>
          <a:noFill/>
          <a:ln>
            <a:noFill/>
          </a:ln>
        </p:spPr>
      </p:pic>
      <p:pic>
        <p:nvPicPr>
          <p:cNvPr id="3" name="Picture 2" descr="C:\Users\HP\AppData\Local\Microsoft\Windows\INetCache\Content.MSO\6833F85B.tmp">
            <a:extLst>
              <a:ext uri="{FF2B5EF4-FFF2-40B4-BE49-F238E27FC236}">
                <a16:creationId xmlns:a16="http://schemas.microsoft.com/office/drawing/2014/main" id="{DA056080-6209-441D-98F8-465FA9922F6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87158"/>
            <a:ext cx="5943600" cy="5193665"/>
          </a:xfrm>
          <a:prstGeom prst="rect">
            <a:avLst/>
          </a:prstGeom>
          <a:noFill/>
          <a:ln>
            <a:noFill/>
          </a:ln>
        </p:spPr>
      </p:pic>
      <p:sp>
        <p:nvSpPr>
          <p:cNvPr id="4" name="Rectangle 3">
            <a:extLst>
              <a:ext uri="{FF2B5EF4-FFF2-40B4-BE49-F238E27FC236}">
                <a16:creationId xmlns:a16="http://schemas.microsoft.com/office/drawing/2014/main" id="{43CC3738-1F26-4E73-8409-68F62D7A1896}"/>
              </a:ext>
            </a:extLst>
          </p:cNvPr>
          <p:cNvSpPr/>
          <p:nvPr/>
        </p:nvSpPr>
        <p:spPr>
          <a:xfrm>
            <a:off x="1394818" y="348945"/>
            <a:ext cx="4273606" cy="561949"/>
          </a:xfrm>
          <a:prstGeom prst="rect">
            <a:avLst/>
          </a:prstGeom>
        </p:spPr>
        <p:txBody>
          <a:bodyPr wrap="none">
            <a:spAutoFit/>
          </a:bodyPr>
          <a:lstStyle/>
          <a:p>
            <a:pPr>
              <a:lnSpc>
                <a:spcPct val="200000"/>
              </a:lnSpc>
              <a:spcBef>
                <a:spcPts val="600"/>
              </a:spcBef>
              <a:spcAft>
                <a:spcPts val="1400"/>
              </a:spcAft>
            </a:pPr>
            <a:r>
              <a:rPr lang="en-US" b="1" dirty="0">
                <a:latin typeface="Times New Roman" panose="02020603050405020304" pitchFamily="18" charset="0"/>
                <a:ea typeface="Calibri" panose="020F0502020204030204" pitchFamily="34" charset="0"/>
                <a:cs typeface="Times New Roman" panose="02020603050405020304" pitchFamily="18" charset="0"/>
              </a:rPr>
              <a:t>Correlation Matrix Before Normalization</a:t>
            </a:r>
            <a:endParaRPr lang="en-US" b="1" dirty="0">
              <a:latin typeface="Times New Roman" panose="02020603050405020304" pitchFamily="18" charset="0"/>
              <a:ea typeface="Calibri" panose="020F0502020204030204" pitchFamily="34" charset="0"/>
              <a:cs typeface="Microsoft Himalaya" panose="01010100010101010101" pitchFamily="2" charset="0"/>
            </a:endParaRPr>
          </a:p>
        </p:txBody>
      </p:sp>
      <p:sp>
        <p:nvSpPr>
          <p:cNvPr id="5" name="Rectangle 4">
            <a:extLst>
              <a:ext uri="{FF2B5EF4-FFF2-40B4-BE49-F238E27FC236}">
                <a16:creationId xmlns:a16="http://schemas.microsoft.com/office/drawing/2014/main" id="{53AE8AE8-7586-470F-BA56-A053AFCCADA1}"/>
              </a:ext>
            </a:extLst>
          </p:cNvPr>
          <p:cNvSpPr/>
          <p:nvPr/>
        </p:nvSpPr>
        <p:spPr>
          <a:xfrm>
            <a:off x="7495581" y="388301"/>
            <a:ext cx="4132606" cy="561949"/>
          </a:xfrm>
          <a:prstGeom prst="rect">
            <a:avLst/>
          </a:prstGeom>
        </p:spPr>
        <p:txBody>
          <a:bodyPr wrap="none">
            <a:spAutoFit/>
          </a:bodyPr>
          <a:lstStyle/>
          <a:p>
            <a:pPr>
              <a:lnSpc>
                <a:spcPct val="200000"/>
              </a:lnSpc>
              <a:spcBef>
                <a:spcPts val="600"/>
              </a:spcBef>
              <a:spcAft>
                <a:spcPts val="1400"/>
              </a:spcAft>
            </a:pPr>
            <a:r>
              <a:rPr lang="en-US" b="1" dirty="0">
                <a:latin typeface="Times New Roman" panose="02020603050405020304" pitchFamily="18" charset="0"/>
                <a:ea typeface="Calibri" panose="020F0502020204030204" pitchFamily="34" charset="0"/>
                <a:cs typeface="Times New Roman" panose="02020603050405020304" pitchFamily="18" charset="0"/>
              </a:rPr>
              <a:t>Correlation Matrix After Normalization</a:t>
            </a:r>
            <a:endParaRPr lang="en-US" b="1" dirty="0">
              <a:latin typeface="Times New Roman" panose="02020603050405020304" pitchFamily="18" charset="0"/>
              <a:ea typeface="Calibri" panose="020F0502020204030204" pitchFamily="34" charset="0"/>
              <a:cs typeface="Microsoft Himalaya" panose="01010100010101010101" pitchFamily="2" charset="0"/>
            </a:endParaRPr>
          </a:p>
        </p:txBody>
      </p:sp>
    </p:spTree>
    <p:extLst>
      <p:ext uri="{BB962C8B-B14F-4D97-AF65-F5344CB8AC3E}">
        <p14:creationId xmlns:p14="http://schemas.microsoft.com/office/powerpoint/2010/main" val="119657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E2A0AD-56FA-4EE1-971B-E5EF67D174C2}"/>
              </a:ext>
            </a:extLst>
          </p:cNvPr>
          <p:cNvSpPr/>
          <p:nvPr/>
        </p:nvSpPr>
        <p:spPr>
          <a:xfrm>
            <a:off x="3048000" y="171037"/>
            <a:ext cx="6096000" cy="927177"/>
          </a:xfrm>
          <a:prstGeom prst="rect">
            <a:avLst/>
          </a:prstGeom>
        </p:spPr>
        <p:txBody>
          <a:bodyPr>
            <a:spAutoFit/>
          </a:bodyPr>
          <a:lstStyle/>
          <a:p>
            <a:pPr algn="ctr">
              <a:lnSpc>
                <a:spcPct val="200000"/>
              </a:lnSpc>
              <a:spcBef>
                <a:spcPts val="600"/>
              </a:spcBef>
              <a:spcAft>
                <a:spcPts val="1400"/>
              </a:spcAft>
            </a:pPr>
            <a:r>
              <a:rPr lang="en-US" sz="3200" b="1" dirty="0">
                <a:latin typeface="Times New Roman" panose="02020603050405020304" pitchFamily="18" charset="0"/>
                <a:ea typeface="Calibri" panose="020F0502020204030204" pitchFamily="34" charset="0"/>
                <a:cs typeface="Times New Roman" panose="02020603050405020304" pitchFamily="18" charset="0"/>
              </a:rPr>
              <a:t>Model Evaluation</a:t>
            </a:r>
          </a:p>
        </p:txBody>
      </p:sp>
      <p:sp>
        <p:nvSpPr>
          <p:cNvPr id="3" name="Rectangle 2">
            <a:extLst>
              <a:ext uri="{FF2B5EF4-FFF2-40B4-BE49-F238E27FC236}">
                <a16:creationId xmlns:a16="http://schemas.microsoft.com/office/drawing/2014/main" id="{E41701AA-EEF0-4AD9-8332-0070368D2369}"/>
              </a:ext>
            </a:extLst>
          </p:cNvPr>
          <p:cNvSpPr/>
          <p:nvPr/>
        </p:nvSpPr>
        <p:spPr>
          <a:xfrm>
            <a:off x="3048000" y="942563"/>
            <a:ext cx="6096000" cy="822789"/>
          </a:xfrm>
          <a:prstGeom prst="rect">
            <a:avLst/>
          </a:prstGeom>
        </p:spPr>
        <p:txBody>
          <a:bodyPr wrap="square">
            <a:spAutoFit/>
          </a:bodyPr>
          <a:lstStyle/>
          <a:p>
            <a:pPr algn="ctr">
              <a:lnSpc>
                <a:spcPct val="200000"/>
              </a:lnSpc>
              <a:spcBef>
                <a:spcPts val="600"/>
              </a:spcBef>
              <a:spcAft>
                <a:spcPts val="14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K-Means Clustering Model</a:t>
            </a:r>
            <a:endParaRPr lang="en-US" sz="2800" dirty="0">
              <a:latin typeface="Times New Roman" panose="02020603050405020304" pitchFamily="18" charset="0"/>
              <a:ea typeface="Calibri" panose="020F0502020204030204" pitchFamily="34" charset="0"/>
              <a:cs typeface="Microsoft Himalaya" panose="01010100010101010101" pitchFamily="2" charset="0"/>
            </a:endParaRPr>
          </a:p>
        </p:txBody>
      </p:sp>
      <p:pic>
        <p:nvPicPr>
          <p:cNvPr id="4" name="Picture 3" descr="C:\Users\HP\AppData\Local\Microsoft\Windows\INetCache\Content.MSO\F8910E21.tmp">
            <a:extLst>
              <a:ext uri="{FF2B5EF4-FFF2-40B4-BE49-F238E27FC236}">
                <a16:creationId xmlns:a16="http://schemas.microsoft.com/office/drawing/2014/main" id="{351D0816-05F9-4B0D-BCDF-64D32D576E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499" y="2063527"/>
            <a:ext cx="5943600" cy="3851910"/>
          </a:xfrm>
          <a:prstGeom prst="rect">
            <a:avLst/>
          </a:prstGeom>
          <a:noFill/>
          <a:ln>
            <a:noFill/>
          </a:ln>
        </p:spPr>
      </p:pic>
      <p:graphicFrame>
        <p:nvGraphicFramePr>
          <p:cNvPr id="5" name="Table 4">
            <a:extLst>
              <a:ext uri="{FF2B5EF4-FFF2-40B4-BE49-F238E27FC236}">
                <a16:creationId xmlns:a16="http://schemas.microsoft.com/office/drawing/2014/main" id="{A47B2139-2A04-409A-B054-04F3CCA62D88}"/>
              </a:ext>
            </a:extLst>
          </p:cNvPr>
          <p:cNvGraphicFramePr>
            <a:graphicFrameLocks noGrp="1"/>
          </p:cNvGraphicFramePr>
          <p:nvPr>
            <p:extLst>
              <p:ext uri="{D42A27DB-BD31-4B8C-83A1-F6EECF244321}">
                <p14:modId xmlns:p14="http://schemas.microsoft.com/office/powerpoint/2010/main" val="2129032979"/>
              </p:ext>
            </p:extLst>
          </p:nvPr>
        </p:nvGraphicFramePr>
        <p:xfrm>
          <a:off x="7043739" y="3202558"/>
          <a:ext cx="4814888" cy="1573848"/>
        </p:xfrm>
        <a:graphic>
          <a:graphicData uri="http://schemas.openxmlformats.org/drawingml/2006/table">
            <a:tbl>
              <a:tblPr firstRow="1" firstCol="1" bandRow="1">
                <a:tableStyleId>{5C22544A-7EE6-4342-B048-85BDC9FD1C3A}</a:tableStyleId>
              </a:tblPr>
              <a:tblGrid>
                <a:gridCol w="2407444">
                  <a:extLst>
                    <a:ext uri="{9D8B030D-6E8A-4147-A177-3AD203B41FA5}">
                      <a16:colId xmlns:a16="http://schemas.microsoft.com/office/drawing/2014/main" val="2614437403"/>
                    </a:ext>
                  </a:extLst>
                </a:gridCol>
                <a:gridCol w="2407444">
                  <a:extLst>
                    <a:ext uri="{9D8B030D-6E8A-4147-A177-3AD203B41FA5}">
                      <a16:colId xmlns:a16="http://schemas.microsoft.com/office/drawing/2014/main" val="2994325425"/>
                    </a:ext>
                  </a:extLst>
                </a:gridCol>
              </a:tblGrid>
              <a:tr h="524616">
                <a:tc>
                  <a:txBody>
                    <a:bodyPr/>
                    <a:lstStyle/>
                    <a:p>
                      <a:pPr marL="0" marR="0">
                        <a:lnSpc>
                          <a:spcPct val="200000"/>
                        </a:lnSpc>
                        <a:spcBef>
                          <a:spcPts val="600"/>
                        </a:spcBef>
                        <a:spcAft>
                          <a:spcPts val="1400"/>
                        </a:spcAft>
                      </a:pPr>
                      <a:r>
                        <a:rPr lang="en-US" sz="1200">
                          <a:effectLst/>
                        </a:rPr>
                        <a:t>Metric</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Value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3033291727"/>
                  </a:ext>
                </a:extLst>
              </a:tr>
              <a:tr h="524616">
                <a:tc>
                  <a:txBody>
                    <a:bodyPr/>
                    <a:lstStyle/>
                    <a:p>
                      <a:pPr marL="0" marR="0">
                        <a:lnSpc>
                          <a:spcPct val="200000"/>
                        </a:lnSpc>
                        <a:spcBef>
                          <a:spcPts val="600"/>
                        </a:spcBef>
                        <a:spcAft>
                          <a:spcPts val="1400"/>
                        </a:spcAft>
                      </a:pPr>
                      <a:r>
                        <a:rPr lang="en-US" sz="1200">
                          <a:effectLst/>
                        </a:rPr>
                        <a:t>Inertia</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725.451546</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3446950049"/>
                  </a:ext>
                </a:extLst>
              </a:tr>
              <a:tr h="524616">
                <a:tc>
                  <a:txBody>
                    <a:bodyPr/>
                    <a:lstStyle/>
                    <a:p>
                      <a:pPr marL="0" marR="0">
                        <a:lnSpc>
                          <a:spcPct val="200000"/>
                        </a:lnSpc>
                        <a:spcBef>
                          <a:spcPts val="600"/>
                        </a:spcBef>
                        <a:spcAft>
                          <a:spcPts val="1400"/>
                        </a:spcAft>
                      </a:pPr>
                      <a:r>
                        <a:rPr lang="en-US" sz="1200">
                          <a:effectLst/>
                        </a:rPr>
                        <a:t>Silhouette Score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0.155064</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225067648"/>
                  </a:ext>
                </a:extLst>
              </a:tr>
            </a:tbl>
          </a:graphicData>
        </a:graphic>
      </p:graphicFrame>
      <p:sp>
        <p:nvSpPr>
          <p:cNvPr id="6" name="Rectangle 5">
            <a:extLst>
              <a:ext uri="{FF2B5EF4-FFF2-40B4-BE49-F238E27FC236}">
                <a16:creationId xmlns:a16="http://schemas.microsoft.com/office/drawing/2014/main" id="{C57F14A7-7181-4F7C-8C30-D610F6868CB1}"/>
              </a:ext>
            </a:extLst>
          </p:cNvPr>
          <p:cNvSpPr/>
          <p:nvPr/>
        </p:nvSpPr>
        <p:spPr>
          <a:xfrm>
            <a:off x="7419784" y="2254445"/>
            <a:ext cx="4012637" cy="561949"/>
          </a:xfrm>
          <a:prstGeom prst="rect">
            <a:avLst/>
          </a:prstGeom>
        </p:spPr>
        <p:txBody>
          <a:bodyPr wrap="none">
            <a:spAutoFit/>
          </a:bodyPr>
          <a:lstStyle/>
          <a:p>
            <a:pPr>
              <a:lnSpc>
                <a:spcPct val="200000"/>
              </a:lnSpc>
              <a:spcBef>
                <a:spcPts val="600"/>
              </a:spcBef>
              <a:spcAft>
                <a:spcPts val="1400"/>
              </a:spcAft>
            </a:pPr>
            <a:r>
              <a:rPr lang="en-US" b="1" dirty="0">
                <a:latin typeface="Times New Roman" panose="02020603050405020304" pitchFamily="18" charset="0"/>
                <a:ea typeface="Calibri" panose="020F0502020204030204" pitchFamily="34" charset="0"/>
                <a:cs typeface="Times New Roman" panose="02020603050405020304" pitchFamily="18" charset="0"/>
              </a:rPr>
              <a:t>K-Means Clustering Model Evaluation</a:t>
            </a:r>
            <a:endParaRPr lang="en-US" b="1" dirty="0">
              <a:latin typeface="Times New Roman" panose="02020603050405020304" pitchFamily="18" charset="0"/>
              <a:ea typeface="Calibri" panose="020F0502020204030204" pitchFamily="34" charset="0"/>
              <a:cs typeface="Microsoft Himalaya" panose="01010100010101010101" pitchFamily="2" charset="0"/>
            </a:endParaRPr>
          </a:p>
        </p:txBody>
      </p:sp>
    </p:spTree>
    <p:extLst>
      <p:ext uri="{BB962C8B-B14F-4D97-AF65-F5344CB8AC3E}">
        <p14:creationId xmlns:p14="http://schemas.microsoft.com/office/powerpoint/2010/main" val="365240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A8FB9-ACC0-4AD4-BA4B-7F8294C168B5}"/>
              </a:ext>
            </a:extLst>
          </p:cNvPr>
          <p:cNvSpPr/>
          <p:nvPr/>
        </p:nvSpPr>
        <p:spPr>
          <a:xfrm>
            <a:off x="3048000" y="413925"/>
            <a:ext cx="6096000" cy="822789"/>
          </a:xfrm>
          <a:prstGeom prst="rect">
            <a:avLst/>
          </a:prstGeom>
        </p:spPr>
        <p:txBody>
          <a:bodyPr wrap="square">
            <a:spAutoFit/>
          </a:bodyPr>
          <a:lstStyle/>
          <a:p>
            <a:pPr algn="ctr">
              <a:lnSpc>
                <a:spcPct val="200000"/>
              </a:lnSpc>
              <a:spcBef>
                <a:spcPts val="600"/>
              </a:spcBef>
              <a:spcAft>
                <a:spcPts val="14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Tuned K-Means Clustering Model</a:t>
            </a:r>
            <a:endParaRPr lang="en-US" sz="2800" dirty="0">
              <a:latin typeface="Times New Roman" panose="02020603050405020304" pitchFamily="18" charset="0"/>
              <a:ea typeface="Calibri" panose="020F0502020204030204" pitchFamily="34" charset="0"/>
              <a:cs typeface="Microsoft Himalaya" panose="01010100010101010101" pitchFamily="2" charset="0"/>
            </a:endParaRPr>
          </a:p>
        </p:txBody>
      </p:sp>
      <p:pic>
        <p:nvPicPr>
          <p:cNvPr id="3" name="Picture 2" descr="C:\Users\HP\AppData\Local\Microsoft\Windows\INetCache\Content.MSO\472795D7.tmp">
            <a:extLst>
              <a:ext uri="{FF2B5EF4-FFF2-40B4-BE49-F238E27FC236}">
                <a16:creationId xmlns:a16="http://schemas.microsoft.com/office/drawing/2014/main" id="{AFF4512F-3E6A-4ED2-8B46-563A583C804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74533"/>
            <a:ext cx="5943600" cy="3851910"/>
          </a:xfrm>
          <a:prstGeom prst="rect">
            <a:avLst/>
          </a:prstGeom>
          <a:noFill/>
          <a:ln>
            <a:noFill/>
          </a:ln>
        </p:spPr>
      </p:pic>
      <p:graphicFrame>
        <p:nvGraphicFramePr>
          <p:cNvPr id="4" name="Table 3">
            <a:extLst>
              <a:ext uri="{FF2B5EF4-FFF2-40B4-BE49-F238E27FC236}">
                <a16:creationId xmlns:a16="http://schemas.microsoft.com/office/drawing/2014/main" id="{C143D701-863E-4715-A800-22C1622AEA15}"/>
              </a:ext>
            </a:extLst>
          </p:cNvPr>
          <p:cNvGraphicFramePr>
            <a:graphicFrameLocks noGrp="1"/>
          </p:cNvGraphicFramePr>
          <p:nvPr>
            <p:extLst>
              <p:ext uri="{D42A27DB-BD31-4B8C-83A1-F6EECF244321}">
                <p14:modId xmlns:p14="http://schemas.microsoft.com/office/powerpoint/2010/main" val="2637624804"/>
              </p:ext>
            </p:extLst>
          </p:nvPr>
        </p:nvGraphicFramePr>
        <p:xfrm>
          <a:off x="6919912" y="3150776"/>
          <a:ext cx="4891088" cy="1499424"/>
        </p:xfrm>
        <a:graphic>
          <a:graphicData uri="http://schemas.openxmlformats.org/drawingml/2006/table">
            <a:tbl>
              <a:tblPr firstRow="1" firstCol="1" bandRow="1">
                <a:tableStyleId>{5C22544A-7EE6-4342-B048-85BDC9FD1C3A}</a:tableStyleId>
              </a:tblPr>
              <a:tblGrid>
                <a:gridCol w="2445544">
                  <a:extLst>
                    <a:ext uri="{9D8B030D-6E8A-4147-A177-3AD203B41FA5}">
                      <a16:colId xmlns:a16="http://schemas.microsoft.com/office/drawing/2014/main" val="3521191627"/>
                    </a:ext>
                  </a:extLst>
                </a:gridCol>
                <a:gridCol w="2445544">
                  <a:extLst>
                    <a:ext uri="{9D8B030D-6E8A-4147-A177-3AD203B41FA5}">
                      <a16:colId xmlns:a16="http://schemas.microsoft.com/office/drawing/2014/main" val="323157555"/>
                    </a:ext>
                  </a:extLst>
                </a:gridCol>
              </a:tblGrid>
              <a:tr h="499808">
                <a:tc>
                  <a:txBody>
                    <a:bodyPr/>
                    <a:lstStyle/>
                    <a:p>
                      <a:pPr marL="0" marR="0">
                        <a:lnSpc>
                          <a:spcPct val="200000"/>
                        </a:lnSpc>
                        <a:spcBef>
                          <a:spcPts val="600"/>
                        </a:spcBef>
                        <a:spcAft>
                          <a:spcPts val="1400"/>
                        </a:spcAft>
                      </a:pPr>
                      <a:r>
                        <a:rPr lang="en-US" sz="1200">
                          <a:effectLst/>
                        </a:rPr>
                        <a:t>Metric</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Value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67759793"/>
                  </a:ext>
                </a:extLst>
              </a:tr>
              <a:tr h="499808">
                <a:tc>
                  <a:txBody>
                    <a:bodyPr/>
                    <a:lstStyle/>
                    <a:p>
                      <a:pPr marL="0" marR="0">
                        <a:lnSpc>
                          <a:spcPct val="200000"/>
                        </a:lnSpc>
                        <a:spcBef>
                          <a:spcPts val="600"/>
                        </a:spcBef>
                        <a:spcAft>
                          <a:spcPts val="1400"/>
                        </a:spcAft>
                      </a:pPr>
                      <a:r>
                        <a:rPr lang="en-US" sz="1200">
                          <a:effectLst/>
                        </a:rPr>
                        <a:t>Inertia</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431.937903</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850150010"/>
                  </a:ext>
                </a:extLst>
              </a:tr>
              <a:tr h="499808">
                <a:tc>
                  <a:txBody>
                    <a:bodyPr/>
                    <a:lstStyle/>
                    <a:p>
                      <a:pPr marL="0" marR="0">
                        <a:lnSpc>
                          <a:spcPct val="200000"/>
                        </a:lnSpc>
                        <a:spcBef>
                          <a:spcPts val="600"/>
                        </a:spcBef>
                        <a:spcAft>
                          <a:spcPts val="1400"/>
                        </a:spcAft>
                      </a:pPr>
                      <a:r>
                        <a:rPr lang="en-US" sz="1200">
                          <a:effectLst/>
                        </a:rPr>
                        <a:t>Silhouette Score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0.17957</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207747631"/>
                  </a:ext>
                </a:extLst>
              </a:tr>
            </a:tbl>
          </a:graphicData>
        </a:graphic>
      </p:graphicFrame>
      <p:sp>
        <p:nvSpPr>
          <p:cNvPr id="5" name="Rectangle 4">
            <a:extLst>
              <a:ext uri="{FF2B5EF4-FFF2-40B4-BE49-F238E27FC236}">
                <a16:creationId xmlns:a16="http://schemas.microsoft.com/office/drawing/2014/main" id="{3A4B0F5F-540F-40B5-8202-D43ED337F4ED}"/>
              </a:ext>
            </a:extLst>
          </p:cNvPr>
          <p:cNvSpPr/>
          <p:nvPr/>
        </p:nvSpPr>
        <p:spPr>
          <a:xfrm>
            <a:off x="6919912" y="2262201"/>
            <a:ext cx="4690387" cy="561949"/>
          </a:xfrm>
          <a:prstGeom prst="rect">
            <a:avLst/>
          </a:prstGeom>
        </p:spPr>
        <p:txBody>
          <a:bodyPr wrap="none">
            <a:spAutoFit/>
          </a:bodyPr>
          <a:lstStyle/>
          <a:p>
            <a:pPr>
              <a:lnSpc>
                <a:spcPct val="200000"/>
              </a:lnSpc>
              <a:spcBef>
                <a:spcPts val="600"/>
              </a:spcBef>
              <a:spcAft>
                <a:spcPts val="1400"/>
              </a:spcAft>
            </a:pPr>
            <a:r>
              <a:rPr lang="en-US" b="1" dirty="0">
                <a:latin typeface="Times New Roman" panose="02020603050405020304" pitchFamily="18" charset="0"/>
                <a:ea typeface="Calibri" panose="020F0502020204030204" pitchFamily="34" charset="0"/>
                <a:cs typeface="Times New Roman" panose="02020603050405020304" pitchFamily="18" charset="0"/>
              </a:rPr>
              <a:t>Tuned K-Means Clustering Model Evaluation</a:t>
            </a:r>
            <a:endParaRPr lang="en-US" b="1" dirty="0">
              <a:latin typeface="Times New Roman" panose="02020603050405020304" pitchFamily="18" charset="0"/>
              <a:ea typeface="Calibri" panose="020F0502020204030204" pitchFamily="34" charset="0"/>
              <a:cs typeface="Microsoft Himalaya" panose="01010100010101010101" pitchFamily="2" charset="0"/>
            </a:endParaRPr>
          </a:p>
        </p:txBody>
      </p:sp>
    </p:spTree>
    <p:extLst>
      <p:ext uri="{BB962C8B-B14F-4D97-AF65-F5344CB8AC3E}">
        <p14:creationId xmlns:p14="http://schemas.microsoft.com/office/powerpoint/2010/main" val="259209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F46250-22C2-424F-9F08-2024EA60DFE1}"/>
              </a:ext>
            </a:extLst>
          </p:cNvPr>
          <p:cNvSpPr/>
          <p:nvPr/>
        </p:nvSpPr>
        <p:spPr>
          <a:xfrm>
            <a:off x="3018106" y="390538"/>
            <a:ext cx="6155788" cy="822789"/>
          </a:xfrm>
          <a:prstGeom prst="rect">
            <a:avLst/>
          </a:prstGeom>
        </p:spPr>
        <p:txBody>
          <a:bodyPr wrap="none">
            <a:spAutoFit/>
          </a:bodyPr>
          <a:lstStyle/>
          <a:p>
            <a:pPr>
              <a:lnSpc>
                <a:spcPct val="200000"/>
              </a:lnSpc>
              <a:spcBef>
                <a:spcPts val="600"/>
              </a:spcBef>
              <a:spcAft>
                <a:spcPts val="14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Agglomerative Hierarchical Clustering</a:t>
            </a:r>
            <a:endParaRPr lang="en-US" sz="2800" dirty="0">
              <a:latin typeface="Times New Roman" panose="02020603050405020304" pitchFamily="18" charset="0"/>
              <a:ea typeface="Calibri" panose="020F0502020204030204" pitchFamily="34" charset="0"/>
              <a:cs typeface="Microsoft Himalaya" panose="01010100010101010101" pitchFamily="2" charset="0"/>
            </a:endParaRPr>
          </a:p>
        </p:txBody>
      </p:sp>
      <p:pic>
        <p:nvPicPr>
          <p:cNvPr id="3" name="Picture 2" descr="C:\Users\HP\AppData\Local\Microsoft\Windows\INetCache\Content.MSO\4B1C94FD.tmp">
            <a:extLst>
              <a:ext uri="{FF2B5EF4-FFF2-40B4-BE49-F238E27FC236}">
                <a16:creationId xmlns:a16="http://schemas.microsoft.com/office/drawing/2014/main" id="{DFAF62A1-E86B-4A62-85BC-6957F9ECC4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5313" y="1774507"/>
            <a:ext cx="5943600" cy="3851910"/>
          </a:xfrm>
          <a:prstGeom prst="rect">
            <a:avLst/>
          </a:prstGeom>
          <a:noFill/>
          <a:ln>
            <a:noFill/>
          </a:ln>
        </p:spPr>
      </p:pic>
      <p:graphicFrame>
        <p:nvGraphicFramePr>
          <p:cNvPr id="4" name="Table 3">
            <a:extLst>
              <a:ext uri="{FF2B5EF4-FFF2-40B4-BE49-F238E27FC236}">
                <a16:creationId xmlns:a16="http://schemas.microsoft.com/office/drawing/2014/main" id="{E91DD572-D0E6-45E9-87EA-C36C73D5789A}"/>
              </a:ext>
            </a:extLst>
          </p:cNvPr>
          <p:cNvGraphicFramePr>
            <a:graphicFrameLocks noGrp="1"/>
          </p:cNvGraphicFramePr>
          <p:nvPr>
            <p:extLst>
              <p:ext uri="{D42A27DB-BD31-4B8C-83A1-F6EECF244321}">
                <p14:modId xmlns:p14="http://schemas.microsoft.com/office/powerpoint/2010/main" val="429715748"/>
              </p:ext>
            </p:extLst>
          </p:nvPr>
        </p:nvGraphicFramePr>
        <p:xfrm>
          <a:off x="7024687" y="3012074"/>
          <a:ext cx="4833938" cy="1376775"/>
        </p:xfrm>
        <a:graphic>
          <a:graphicData uri="http://schemas.openxmlformats.org/drawingml/2006/table">
            <a:tbl>
              <a:tblPr firstRow="1" firstCol="1" bandRow="1">
                <a:tableStyleId>{5C22544A-7EE6-4342-B048-85BDC9FD1C3A}</a:tableStyleId>
              </a:tblPr>
              <a:tblGrid>
                <a:gridCol w="2416969">
                  <a:extLst>
                    <a:ext uri="{9D8B030D-6E8A-4147-A177-3AD203B41FA5}">
                      <a16:colId xmlns:a16="http://schemas.microsoft.com/office/drawing/2014/main" val="1247574586"/>
                    </a:ext>
                  </a:extLst>
                </a:gridCol>
                <a:gridCol w="2416969">
                  <a:extLst>
                    <a:ext uri="{9D8B030D-6E8A-4147-A177-3AD203B41FA5}">
                      <a16:colId xmlns:a16="http://schemas.microsoft.com/office/drawing/2014/main" val="3369670495"/>
                    </a:ext>
                  </a:extLst>
                </a:gridCol>
              </a:tblGrid>
              <a:tr h="458925">
                <a:tc>
                  <a:txBody>
                    <a:bodyPr/>
                    <a:lstStyle/>
                    <a:p>
                      <a:pPr marL="0" marR="0">
                        <a:lnSpc>
                          <a:spcPct val="200000"/>
                        </a:lnSpc>
                        <a:spcBef>
                          <a:spcPts val="600"/>
                        </a:spcBef>
                        <a:spcAft>
                          <a:spcPts val="1400"/>
                        </a:spcAft>
                      </a:pPr>
                      <a:r>
                        <a:rPr lang="en-US" sz="1200">
                          <a:effectLst/>
                        </a:rPr>
                        <a:t>Metric</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Value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185180347"/>
                  </a:ext>
                </a:extLst>
              </a:tr>
              <a:tr h="458925">
                <a:tc>
                  <a:txBody>
                    <a:bodyPr/>
                    <a:lstStyle/>
                    <a:p>
                      <a:pPr marL="0" marR="0">
                        <a:lnSpc>
                          <a:spcPct val="200000"/>
                        </a:lnSpc>
                        <a:spcBef>
                          <a:spcPts val="600"/>
                        </a:spcBef>
                        <a:spcAft>
                          <a:spcPts val="1400"/>
                        </a:spcAft>
                      </a:pPr>
                      <a:r>
                        <a:rPr lang="en-US" sz="1200">
                          <a:effectLst/>
                        </a:rPr>
                        <a:t>Inertia</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a:effectLst/>
                        </a:rPr>
                        <a:t>189.774351</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2561114763"/>
                  </a:ext>
                </a:extLst>
              </a:tr>
              <a:tr h="458925">
                <a:tc>
                  <a:txBody>
                    <a:bodyPr/>
                    <a:lstStyle/>
                    <a:p>
                      <a:pPr marL="0" marR="0">
                        <a:lnSpc>
                          <a:spcPct val="200000"/>
                        </a:lnSpc>
                        <a:spcBef>
                          <a:spcPts val="600"/>
                        </a:spcBef>
                        <a:spcAft>
                          <a:spcPts val="1400"/>
                        </a:spcAft>
                      </a:pPr>
                      <a:r>
                        <a:rPr lang="en-US" sz="1200">
                          <a:effectLst/>
                        </a:rPr>
                        <a:t>Silhouette Score</a:t>
                      </a:r>
                      <a:endParaRPr lang="en-US" sz="120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tc>
                  <a:txBody>
                    <a:bodyPr/>
                    <a:lstStyle/>
                    <a:p>
                      <a:pPr marL="0" marR="0">
                        <a:lnSpc>
                          <a:spcPct val="200000"/>
                        </a:lnSpc>
                        <a:spcBef>
                          <a:spcPts val="600"/>
                        </a:spcBef>
                        <a:spcAft>
                          <a:spcPts val="1400"/>
                        </a:spcAft>
                      </a:pPr>
                      <a:r>
                        <a:rPr lang="en-US" sz="1200" dirty="0">
                          <a:effectLst/>
                        </a:rPr>
                        <a:t>0.136285</a:t>
                      </a:r>
                      <a:endParaRPr lang="en-US" sz="1200" dirty="0">
                        <a:effectLst/>
                        <a:latin typeface="Times New Roman" panose="02020603050405020304" pitchFamily="18" charset="0"/>
                        <a:ea typeface="Calibri" panose="020F0502020204030204" pitchFamily="34" charset="0"/>
                        <a:cs typeface="Microsoft Himalaya" panose="01010100010101010101" pitchFamily="2" charset="0"/>
                      </a:endParaRPr>
                    </a:p>
                  </a:txBody>
                  <a:tcPr marL="68580" marR="68580" marT="0" marB="0"/>
                </a:tc>
                <a:extLst>
                  <a:ext uri="{0D108BD9-81ED-4DB2-BD59-A6C34878D82A}">
                    <a16:rowId xmlns:a16="http://schemas.microsoft.com/office/drawing/2014/main" val="1516734471"/>
                  </a:ext>
                </a:extLst>
              </a:tr>
            </a:tbl>
          </a:graphicData>
        </a:graphic>
      </p:graphicFrame>
      <p:sp>
        <p:nvSpPr>
          <p:cNvPr id="5" name="Rectangle 4">
            <a:extLst>
              <a:ext uri="{FF2B5EF4-FFF2-40B4-BE49-F238E27FC236}">
                <a16:creationId xmlns:a16="http://schemas.microsoft.com/office/drawing/2014/main" id="{6E23097D-8DC2-486D-B5D4-04EAAECE9E2F}"/>
              </a:ext>
            </a:extLst>
          </p:cNvPr>
          <p:cNvSpPr/>
          <p:nvPr/>
        </p:nvSpPr>
        <p:spPr>
          <a:xfrm>
            <a:off x="6837662" y="2162189"/>
            <a:ext cx="5162632" cy="561949"/>
          </a:xfrm>
          <a:prstGeom prst="rect">
            <a:avLst/>
          </a:prstGeom>
        </p:spPr>
        <p:txBody>
          <a:bodyPr wrap="none">
            <a:spAutoFit/>
          </a:bodyPr>
          <a:lstStyle/>
          <a:p>
            <a:pPr>
              <a:lnSpc>
                <a:spcPct val="200000"/>
              </a:lnSpc>
              <a:spcBef>
                <a:spcPts val="600"/>
              </a:spcBef>
              <a:spcAft>
                <a:spcPts val="1400"/>
              </a:spcAft>
            </a:pPr>
            <a:r>
              <a:rPr lang="en-US" b="1" dirty="0">
                <a:latin typeface="Times New Roman" panose="02020603050405020304" pitchFamily="18" charset="0"/>
                <a:ea typeface="Calibri" panose="020F0502020204030204" pitchFamily="34" charset="0"/>
                <a:cs typeface="Times New Roman" panose="02020603050405020304" pitchFamily="18" charset="0"/>
              </a:rPr>
              <a:t>Agglomerative Hierarchical Clustering Evaluation</a:t>
            </a:r>
            <a:endParaRPr lang="en-US" b="1" dirty="0">
              <a:latin typeface="Times New Roman" panose="02020603050405020304" pitchFamily="18" charset="0"/>
              <a:ea typeface="Calibri" panose="020F0502020204030204" pitchFamily="34" charset="0"/>
              <a:cs typeface="Microsoft Himalaya" panose="01010100010101010101" pitchFamily="2" charset="0"/>
            </a:endParaRPr>
          </a:p>
        </p:txBody>
      </p:sp>
    </p:spTree>
    <p:extLst>
      <p:ext uri="{BB962C8B-B14F-4D97-AF65-F5344CB8AC3E}">
        <p14:creationId xmlns:p14="http://schemas.microsoft.com/office/powerpoint/2010/main" val="3120044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Words>1403</Words>
  <Application>Microsoft Office PowerPoint</Application>
  <PresentationFormat>Widescreen</PresentationFormat>
  <Paragraphs>202</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DM Sans</vt:lpstr>
      <vt:lpstr>DM Sans Bold</vt:lpstr>
      <vt:lpstr>Libre Baskerville</vt:lpstr>
      <vt:lpstr>Microsoft Himalaya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19</cp:revision>
  <dcterms:created xsi:type="dcterms:W3CDTF">2025-06-22T14:05:55Z</dcterms:created>
  <dcterms:modified xsi:type="dcterms:W3CDTF">2025-06-23T04:06:28Z</dcterms:modified>
</cp:coreProperties>
</file>